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0"/>
  </p:notesMasterIdLst>
  <p:sldIdLst>
    <p:sldId id="256" r:id="rId2"/>
    <p:sldId id="1223" r:id="rId3"/>
    <p:sldId id="7647" r:id="rId4"/>
    <p:sldId id="7824" r:id="rId5"/>
    <p:sldId id="7825" r:id="rId6"/>
    <p:sldId id="7670" r:id="rId7"/>
    <p:sldId id="7684" r:id="rId8"/>
    <p:sldId id="7685" r:id="rId9"/>
    <p:sldId id="7676" r:id="rId10"/>
    <p:sldId id="7687" r:id="rId11"/>
    <p:sldId id="7688" r:id="rId12"/>
    <p:sldId id="7708" r:id="rId13"/>
    <p:sldId id="7710" r:id="rId14"/>
    <p:sldId id="7709" r:id="rId15"/>
    <p:sldId id="7689" r:id="rId16"/>
    <p:sldId id="7698" r:id="rId17"/>
    <p:sldId id="7711" r:id="rId18"/>
    <p:sldId id="7690" r:id="rId19"/>
    <p:sldId id="7699" r:id="rId20"/>
    <p:sldId id="7712" r:id="rId21"/>
    <p:sldId id="7713" r:id="rId22"/>
    <p:sldId id="7691" r:id="rId23"/>
    <p:sldId id="7700" r:id="rId24"/>
    <p:sldId id="7714" r:id="rId25"/>
    <p:sldId id="7715" r:id="rId26"/>
    <p:sldId id="7692" r:id="rId27"/>
    <p:sldId id="7701" r:id="rId28"/>
    <p:sldId id="7716" r:id="rId29"/>
    <p:sldId id="7693" r:id="rId30"/>
    <p:sldId id="7717" r:id="rId31"/>
    <p:sldId id="7865" r:id="rId32"/>
    <p:sldId id="7702" r:id="rId33"/>
    <p:sldId id="7827" r:id="rId34"/>
    <p:sldId id="7694" r:id="rId35"/>
    <p:sldId id="7703" r:id="rId36"/>
    <p:sldId id="7718" r:id="rId37"/>
    <p:sldId id="7719" r:id="rId38"/>
    <p:sldId id="7720" r:id="rId39"/>
    <p:sldId id="7721" r:id="rId40"/>
    <p:sldId id="7695" r:id="rId41"/>
    <p:sldId id="7704" r:id="rId42"/>
    <p:sldId id="7722" r:id="rId43"/>
    <p:sldId id="7696" r:id="rId44"/>
    <p:sldId id="7705" r:id="rId45"/>
    <p:sldId id="7723" r:id="rId46"/>
    <p:sldId id="7869" r:id="rId47"/>
    <p:sldId id="7871" r:id="rId48"/>
    <p:sldId id="7677" r:id="rId49"/>
    <p:sldId id="7726" r:id="rId50"/>
    <p:sldId id="7797" r:id="rId51"/>
    <p:sldId id="7724" r:id="rId52"/>
    <p:sldId id="7738" r:id="rId53"/>
    <p:sldId id="7739" r:id="rId54"/>
    <p:sldId id="7828" r:id="rId55"/>
    <p:sldId id="7725" r:id="rId56"/>
    <p:sldId id="7744" r:id="rId57"/>
    <p:sldId id="7745" r:id="rId58"/>
    <p:sldId id="7746" r:id="rId59"/>
    <p:sldId id="7747" r:id="rId60"/>
    <p:sldId id="7748" r:id="rId61"/>
    <p:sldId id="7829" r:id="rId62"/>
    <p:sldId id="7743" r:id="rId63"/>
    <p:sldId id="7863" r:id="rId64"/>
    <p:sldId id="7727" r:id="rId65"/>
    <p:sldId id="7831" r:id="rId66"/>
    <p:sldId id="7729" r:id="rId67"/>
    <p:sldId id="7751" r:id="rId68"/>
    <p:sldId id="7752" r:id="rId69"/>
    <p:sldId id="7750" r:id="rId70"/>
    <p:sldId id="7840" r:id="rId71"/>
    <p:sldId id="7755" r:id="rId72"/>
    <p:sldId id="7753" r:id="rId73"/>
    <p:sldId id="7754" r:id="rId74"/>
    <p:sldId id="7756" r:id="rId75"/>
    <p:sldId id="7757" r:id="rId76"/>
    <p:sldId id="7736" r:id="rId77"/>
    <p:sldId id="7758" r:id="rId78"/>
    <p:sldId id="7759" r:id="rId79"/>
    <p:sldId id="7760" r:id="rId80"/>
    <p:sldId id="7768" r:id="rId81"/>
    <p:sldId id="7850" r:id="rId82"/>
    <p:sldId id="7851" r:id="rId83"/>
    <p:sldId id="7769" r:id="rId84"/>
    <p:sldId id="7761" r:id="rId85"/>
    <p:sldId id="7762" r:id="rId86"/>
    <p:sldId id="7763" r:id="rId87"/>
    <p:sldId id="7764" r:id="rId88"/>
    <p:sldId id="7765" r:id="rId89"/>
    <p:sldId id="7766" r:id="rId90"/>
    <p:sldId id="7767" r:id="rId91"/>
    <p:sldId id="7860" r:id="rId92"/>
    <p:sldId id="7861" r:id="rId93"/>
    <p:sldId id="7862" r:id="rId94"/>
    <p:sldId id="7839" r:id="rId95"/>
    <p:sldId id="7816" r:id="rId96"/>
    <p:sldId id="7820" r:id="rId97"/>
    <p:sldId id="7821" r:id="rId98"/>
    <p:sldId id="7822" r:id="rId99"/>
    <p:sldId id="7832" r:id="rId100"/>
    <p:sldId id="7771" r:id="rId101"/>
    <p:sldId id="7833" r:id="rId102"/>
    <p:sldId id="7732" r:id="rId103"/>
    <p:sldId id="7775" r:id="rId104"/>
    <p:sldId id="7776" r:id="rId105"/>
    <p:sldId id="7834" r:id="rId106"/>
    <p:sldId id="7774" r:id="rId107"/>
    <p:sldId id="7777" r:id="rId108"/>
    <p:sldId id="7858" r:id="rId109"/>
    <p:sldId id="7859" r:id="rId110"/>
    <p:sldId id="7835" r:id="rId111"/>
    <p:sldId id="7770" r:id="rId112"/>
    <p:sldId id="7778" r:id="rId113"/>
    <p:sldId id="7836" r:id="rId114"/>
    <p:sldId id="7773" r:id="rId115"/>
    <p:sldId id="7837" r:id="rId116"/>
    <p:sldId id="7779" r:id="rId117"/>
    <p:sldId id="7780" r:id="rId118"/>
    <p:sldId id="7781" r:id="rId119"/>
    <p:sldId id="7838" r:id="rId120"/>
    <p:sldId id="7782" r:id="rId121"/>
    <p:sldId id="7783" r:id="rId122"/>
    <p:sldId id="7678" r:id="rId123"/>
    <p:sldId id="7772" r:id="rId124"/>
    <p:sldId id="7790" r:id="rId125"/>
    <p:sldId id="7784" r:id="rId126"/>
    <p:sldId id="7791" r:id="rId127"/>
    <p:sldId id="7792" r:id="rId128"/>
    <p:sldId id="7793" r:id="rId129"/>
    <p:sldId id="7794" r:id="rId130"/>
    <p:sldId id="7679" r:id="rId131"/>
    <p:sldId id="7785" r:id="rId132"/>
    <p:sldId id="7845" r:id="rId133"/>
    <p:sldId id="7846" r:id="rId134"/>
    <p:sldId id="7847" r:id="rId135"/>
    <p:sldId id="7848" r:id="rId136"/>
    <p:sldId id="7849" r:id="rId137"/>
    <p:sldId id="7854" r:id="rId138"/>
    <p:sldId id="7680" r:id="rId139"/>
    <p:sldId id="7786" r:id="rId140"/>
    <p:sldId id="7682" r:id="rId141"/>
    <p:sldId id="7788" r:id="rId142"/>
    <p:sldId id="7681" r:id="rId143"/>
    <p:sldId id="7787" r:id="rId144"/>
    <p:sldId id="7814" r:id="rId145"/>
    <p:sldId id="7867" r:id="rId146"/>
    <p:sldId id="7868" r:id="rId147"/>
    <p:sldId id="7796" r:id="rId148"/>
    <p:sldId id="7683" r:id="rId149"/>
    <p:sldId id="7789" r:id="rId150"/>
    <p:sldId id="7852" r:id="rId151"/>
    <p:sldId id="7855" r:id="rId152"/>
    <p:sldId id="7853" r:id="rId153"/>
    <p:sldId id="7864" r:id="rId154"/>
    <p:sldId id="7856" r:id="rId155"/>
    <p:sldId id="7866" r:id="rId156"/>
    <p:sldId id="7857" r:id="rId157"/>
    <p:sldId id="7673" r:id="rId158"/>
    <p:sldId id="267" r:id="rId159"/>
  </p:sldIdLst>
  <p:sldSz cx="12192000" cy="6858000"/>
  <p:notesSz cx="6858000" cy="9144000"/>
  <p:custDataLst>
    <p:tags r:id="rId1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EC1F36D-B101-4D28-8561-66C417C4D5DE}">
          <p14:sldIdLst>
            <p14:sldId id="256"/>
            <p14:sldId id="1223"/>
          </p14:sldIdLst>
        </p14:section>
        <p14:section name="项目概述" id="{EA666D98-37C8-47AF-B181-332F21A34E7E}">
          <p14:sldIdLst>
            <p14:sldId id="7647"/>
            <p14:sldId id="7824"/>
            <p14:sldId id="7825"/>
          </p14:sldIdLst>
        </p14:section>
        <p14:section name="项目章程" id="{D8EC0EEB-D843-4404-97FE-794FBBF62C7A}">
          <p14:sldIdLst>
            <p14:sldId id="7670"/>
            <p14:sldId id="7684"/>
            <p14:sldId id="7685"/>
          </p14:sldIdLst>
        </p14:section>
        <p14:section name="项目计划" id="{77893161-029C-4497-977D-8BD42D73AD7A}">
          <p14:sldIdLst>
            <p14:sldId id="7676"/>
            <p14:sldId id="7687"/>
            <p14:sldId id="7688"/>
            <p14:sldId id="7708"/>
            <p14:sldId id="7710"/>
            <p14:sldId id="7709"/>
            <p14:sldId id="7689"/>
            <p14:sldId id="7698"/>
            <p14:sldId id="7711"/>
            <p14:sldId id="7690"/>
            <p14:sldId id="7699"/>
            <p14:sldId id="7712"/>
            <p14:sldId id="7713"/>
            <p14:sldId id="7691"/>
            <p14:sldId id="7700"/>
            <p14:sldId id="7714"/>
            <p14:sldId id="7715"/>
            <p14:sldId id="7692"/>
            <p14:sldId id="7701"/>
            <p14:sldId id="7716"/>
            <p14:sldId id="7693"/>
            <p14:sldId id="7717"/>
            <p14:sldId id="7865"/>
            <p14:sldId id="7702"/>
            <p14:sldId id="7827"/>
            <p14:sldId id="7694"/>
            <p14:sldId id="7703"/>
            <p14:sldId id="7718"/>
            <p14:sldId id="7719"/>
            <p14:sldId id="7720"/>
            <p14:sldId id="7721"/>
            <p14:sldId id="7695"/>
            <p14:sldId id="7704"/>
            <p14:sldId id="7722"/>
            <p14:sldId id="7696"/>
            <p14:sldId id="7705"/>
            <p14:sldId id="7723"/>
            <p14:sldId id="7869"/>
            <p14:sldId id="7871"/>
          </p14:sldIdLst>
        </p14:section>
        <p14:section name="需求开发和需求管理" id="{E862B98F-DFF3-42A7-9125-93EC3E37A21D}">
          <p14:sldIdLst>
            <p14:sldId id="7677"/>
            <p14:sldId id="7726"/>
            <p14:sldId id="7797"/>
            <p14:sldId id="7724"/>
            <p14:sldId id="7738"/>
            <p14:sldId id="7739"/>
            <p14:sldId id="7828"/>
            <p14:sldId id="7725"/>
            <p14:sldId id="7744"/>
            <p14:sldId id="7745"/>
            <p14:sldId id="7746"/>
            <p14:sldId id="7747"/>
            <p14:sldId id="7748"/>
            <p14:sldId id="7829"/>
            <p14:sldId id="7743"/>
            <p14:sldId id="7863"/>
            <p14:sldId id="7727"/>
            <p14:sldId id="7831"/>
            <p14:sldId id="7729"/>
            <p14:sldId id="7751"/>
            <p14:sldId id="7752"/>
            <p14:sldId id="7750"/>
            <p14:sldId id="7840"/>
            <p14:sldId id="7755"/>
            <p14:sldId id="7753"/>
            <p14:sldId id="7754"/>
            <p14:sldId id="7756"/>
            <p14:sldId id="7757"/>
            <p14:sldId id="7736"/>
            <p14:sldId id="7758"/>
            <p14:sldId id="7759"/>
            <p14:sldId id="7760"/>
            <p14:sldId id="7768"/>
            <p14:sldId id="7850"/>
            <p14:sldId id="7851"/>
            <p14:sldId id="7769"/>
            <p14:sldId id="7761"/>
            <p14:sldId id="7762"/>
            <p14:sldId id="7763"/>
            <p14:sldId id="7764"/>
            <p14:sldId id="7765"/>
            <p14:sldId id="7766"/>
            <p14:sldId id="7767"/>
            <p14:sldId id="7860"/>
            <p14:sldId id="7861"/>
            <p14:sldId id="7862"/>
            <p14:sldId id="7839"/>
            <p14:sldId id="7816"/>
            <p14:sldId id="7820"/>
            <p14:sldId id="7821"/>
            <p14:sldId id="7822"/>
            <p14:sldId id="7832"/>
            <p14:sldId id="7771"/>
            <p14:sldId id="7833"/>
            <p14:sldId id="7732"/>
            <p14:sldId id="7775"/>
            <p14:sldId id="7776"/>
            <p14:sldId id="7834"/>
            <p14:sldId id="7774"/>
            <p14:sldId id="7777"/>
            <p14:sldId id="7858"/>
            <p14:sldId id="7859"/>
            <p14:sldId id="7835"/>
            <p14:sldId id="7770"/>
            <p14:sldId id="7778"/>
            <p14:sldId id="7836"/>
            <p14:sldId id="7773"/>
            <p14:sldId id="7837"/>
            <p14:sldId id="7779"/>
            <p14:sldId id="7780"/>
            <p14:sldId id="7781"/>
            <p14:sldId id="7838"/>
            <p14:sldId id="7782"/>
            <p14:sldId id="7783"/>
          </p14:sldIdLst>
        </p14:section>
        <p14:section name="需求变更" id="{E9179AE7-0607-49B6-969C-B2B7ED9A6D05}">
          <p14:sldIdLst>
            <p14:sldId id="7678"/>
            <p14:sldId id="7772"/>
            <p14:sldId id="7790"/>
            <p14:sldId id="7784"/>
            <p14:sldId id="7791"/>
            <p14:sldId id="7792"/>
            <p14:sldId id="7793"/>
            <p14:sldId id="7794"/>
          </p14:sldIdLst>
        </p14:section>
        <p14:section name="后续阶段的计划性安排" id="{C11DE256-957A-4958-8414-E8EA6ECECA41}">
          <p14:sldIdLst>
            <p14:sldId id="7679"/>
            <p14:sldId id="7785"/>
            <p14:sldId id="7845"/>
            <p14:sldId id="7846"/>
            <p14:sldId id="7847"/>
            <p14:sldId id="7848"/>
            <p14:sldId id="7849"/>
          </p14:sldIdLst>
        </p14:section>
        <p14:section name="实现" id="{21418C1A-3F5C-4E39-8BC2-C85E7E1D055D}">
          <p14:sldIdLst>
            <p14:sldId id="7854"/>
          </p14:sldIdLst>
        </p14:section>
        <p14:section name="TeamBuilding" id="{137BE2A7-1648-4C87-83F5-99C4FC6CDCCA}">
          <p14:sldIdLst>
            <p14:sldId id="7680"/>
            <p14:sldId id="7786"/>
          </p14:sldIdLst>
        </p14:section>
        <p14:section name="问题回答" id="{5D6FAFEF-AE41-4FE1-A60A-ADE159928B45}">
          <p14:sldIdLst>
            <p14:sldId id="7682"/>
            <p14:sldId id="7788"/>
          </p14:sldIdLst>
        </p14:section>
        <p14:section name="项目总结" id="{8F60A717-9A58-4F69-9187-11EA1E51F52C}">
          <p14:sldIdLst>
            <p14:sldId id="7681"/>
            <p14:sldId id="7787"/>
            <p14:sldId id="7814"/>
            <p14:sldId id="7867"/>
            <p14:sldId id="7868"/>
            <p14:sldId id="7796"/>
          </p14:sldIdLst>
        </p14:section>
        <p14:section name="常规展示" id="{4D1D92A5-343B-45A1-BA09-38AF24D66DFA}">
          <p14:sldIdLst>
            <p14:sldId id="7683"/>
            <p14:sldId id="7789"/>
            <p14:sldId id="7852"/>
            <p14:sldId id="7855"/>
            <p14:sldId id="7853"/>
            <p14:sldId id="7864"/>
            <p14:sldId id="7856"/>
            <p14:sldId id="7866"/>
            <p14:sldId id="7857"/>
            <p14:sldId id="7673"/>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D8F"/>
    <a:srgbClr val="2370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32" autoAdjust="0"/>
    <p:restoredTop sz="79907" autoAdjust="0"/>
  </p:normalViewPr>
  <p:slideViewPr>
    <p:cSldViewPr snapToGrid="0">
      <p:cViewPr varScale="1">
        <p:scale>
          <a:sx n="87" d="100"/>
          <a:sy n="87" d="100"/>
        </p:scale>
        <p:origin x="114" y="1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3546"/>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7D0A5-C5CA-41FC-9F2B-9DB8439B5E7C}" type="datetimeFigureOut">
              <a:rPr lang="zh-CN" altLang="en-US" smtClean="0"/>
              <a:t>2019/1/22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AE835-467D-497C-8FC3-058BD37A641F}" type="slidenum">
              <a:rPr lang="zh-CN" altLang="en-US" smtClean="0"/>
              <a:t>‹#›</a:t>
            </a:fld>
            <a:endParaRPr lang="zh-CN" altLang="en-US"/>
          </a:p>
        </p:txBody>
      </p:sp>
    </p:spTree>
    <p:extLst>
      <p:ext uri="{BB962C8B-B14F-4D97-AF65-F5344CB8AC3E}">
        <p14:creationId xmlns:p14="http://schemas.microsoft.com/office/powerpoint/2010/main" val="164681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a:t>
            </a:fld>
            <a:endParaRPr lang="zh-CN" altLang="en-US"/>
          </a:p>
        </p:txBody>
      </p:sp>
    </p:spTree>
    <p:extLst>
      <p:ext uri="{BB962C8B-B14F-4D97-AF65-F5344CB8AC3E}">
        <p14:creationId xmlns:p14="http://schemas.microsoft.com/office/powerpoint/2010/main" val="826930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a:t>
            </a:fld>
            <a:endParaRPr lang="zh-CN" altLang="en-US"/>
          </a:p>
        </p:txBody>
      </p:sp>
    </p:spTree>
    <p:extLst>
      <p:ext uri="{BB962C8B-B14F-4D97-AF65-F5344CB8AC3E}">
        <p14:creationId xmlns:p14="http://schemas.microsoft.com/office/powerpoint/2010/main" val="9027108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100</a:t>
            </a:fld>
            <a:endParaRPr lang="zh-CN" altLang="en-US"/>
          </a:p>
        </p:txBody>
      </p:sp>
    </p:spTree>
    <p:extLst>
      <p:ext uri="{BB962C8B-B14F-4D97-AF65-F5344CB8AC3E}">
        <p14:creationId xmlns:p14="http://schemas.microsoft.com/office/powerpoint/2010/main" val="39000516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101</a:t>
            </a:fld>
            <a:endParaRPr lang="zh-CN" altLang="en-US"/>
          </a:p>
        </p:txBody>
      </p:sp>
    </p:spTree>
    <p:extLst>
      <p:ext uri="{BB962C8B-B14F-4D97-AF65-F5344CB8AC3E}">
        <p14:creationId xmlns:p14="http://schemas.microsoft.com/office/powerpoint/2010/main" val="12969847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102</a:t>
            </a:fld>
            <a:endParaRPr lang="zh-CN" altLang="en-US"/>
          </a:p>
        </p:txBody>
      </p:sp>
    </p:spTree>
    <p:extLst>
      <p:ext uri="{BB962C8B-B14F-4D97-AF65-F5344CB8AC3E}">
        <p14:creationId xmlns:p14="http://schemas.microsoft.com/office/powerpoint/2010/main" val="40796865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103</a:t>
            </a:fld>
            <a:endParaRPr lang="zh-CN" altLang="en-US"/>
          </a:p>
        </p:txBody>
      </p:sp>
    </p:spTree>
    <p:extLst>
      <p:ext uri="{BB962C8B-B14F-4D97-AF65-F5344CB8AC3E}">
        <p14:creationId xmlns:p14="http://schemas.microsoft.com/office/powerpoint/2010/main" val="22175813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104</a:t>
            </a:fld>
            <a:endParaRPr lang="zh-CN" altLang="en-US"/>
          </a:p>
        </p:txBody>
      </p:sp>
    </p:spTree>
    <p:extLst>
      <p:ext uri="{BB962C8B-B14F-4D97-AF65-F5344CB8AC3E}">
        <p14:creationId xmlns:p14="http://schemas.microsoft.com/office/powerpoint/2010/main" val="1068859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105</a:t>
            </a:fld>
            <a:endParaRPr lang="zh-CN" altLang="en-US"/>
          </a:p>
        </p:txBody>
      </p:sp>
    </p:spTree>
    <p:extLst>
      <p:ext uri="{BB962C8B-B14F-4D97-AF65-F5344CB8AC3E}">
        <p14:creationId xmlns:p14="http://schemas.microsoft.com/office/powerpoint/2010/main" val="19792221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106</a:t>
            </a:fld>
            <a:endParaRPr lang="zh-CN" altLang="en-US"/>
          </a:p>
        </p:txBody>
      </p:sp>
    </p:spTree>
    <p:extLst>
      <p:ext uri="{BB962C8B-B14F-4D97-AF65-F5344CB8AC3E}">
        <p14:creationId xmlns:p14="http://schemas.microsoft.com/office/powerpoint/2010/main" val="1883013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107</a:t>
            </a:fld>
            <a:endParaRPr lang="zh-CN" altLang="en-US"/>
          </a:p>
        </p:txBody>
      </p:sp>
    </p:spTree>
    <p:extLst>
      <p:ext uri="{BB962C8B-B14F-4D97-AF65-F5344CB8AC3E}">
        <p14:creationId xmlns:p14="http://schemas.microsoft.com/office/powerpoint/2010/main" val="26949528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108</a:t>
            </a:fld>
            <a:endParaRPr lang="zh-CN" altLang="en-US"/>
          </a:p>
        </p:txBody>
      </p:sp>
    </p:spTree>
    <p:extLst>
      <p:ext uri="{BB962C8B-B14F-4D97-AF65-F5344CB8AC3E}">
        <p14:creationId xmlns:p14="http://schemas.microsoft.com/office/powerpoint/2010/main" val="10311775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109</a:t>
            </a:fld>
            <a:endParaRPr lang="zh-CN" altLang="en-US"/>
          </a:p>
        </p:txBody>
      </p:sp>
    </p:spTree>
    <p:extLst>
      <p:ext uri="{BB962C8B-B14F-4D97-AF65-F5344CB8AC3E}">
        <p14:creationId xmlns:p14="http://schemas.microsoft.com/office/powerpoint/2010/main" val="697656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11</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4752900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110</a:t>
            </a:fld>
            <a:endParaRPr lang="zh-CN" altLang="en-US"/>
          </a:p>
        </p:txBody>
      </p:sp>
    </p:spTree>
    <p:extLst>
      <p:ext uri="{BB962C8B-B14F-4D97-AF65-F5344CB8AC3E}">
        <p14:creationId xmlns:p14="http://schemas.microsoft.com/office/powerpoint/2010/main" val="31611999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111</a:t>
            </a:fld>
            <a:endParaRPr lang="zh-CN" altLang="en-US"/>
          </a:p>
        </p:txBody>
      </p:sp>
    </p:spTree>
    <p:extLst>
      <p:ext uri="{BB962C8B-B14F-4D97-AF65-F5344CB8AC3E}">
        <p14:creationId xmlns:p14="http://schemas.microsoft.com/office/powerpoint/2010/main" val="27258423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112</a:t>
            </a:fld>
            <a:endParaRPr lang="zh-CN" altLang="en-US"/>
          </a:p>
        </p:txBody>
      </p:sp>
    </p:spTree>
    <p:extLst>
      <p:ext uri="{BB962C8B-B14F-4D97-AF65-F5344CB8AC3E}">
        <p14:creationId xmlns:p14="http://schemas.microsoft.com/office/powerpoint/2010/main" val="28527649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113</a:t>
            </a:fld>
            <a:endParaRPr lang="zh-CN" altLang="en-US"/>
          </a:p>
        </p:txBody>
      </p:sp>
    </p:spTree>
    <p:extLst>
      <p:ext uri="{BB962C8B-B14F-4D97-AF65-F5344CB8AC3E}">
        <p14:creationId xmlns:p14="http://schemas.microsoft.com/office/powerpoint/2010/main" val="38579797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114</a:t>
            </a:fld>
            <a:endParaRPr lang="zh-CN" altLang="en-US"/>
          </a:p>
        </p:txBody>
      </p:sp>
    </p:spTree>
    <p:extLst>
      <p:ext uri="{BB962C8B-B14F-4D97-AF65-F5344CB8AC3E}">
        <p14:creationId xmlns:p14="http://schemas.microsoft.com/office/powerpoint/2010/main" val="29878768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115</a:t>
            </a:fld>
            <a:endParaRPr lang="zh-CN" altLang="en-US"/>
          </a:p>
        </p:txBody>
      </p:sp>
    </p:spTree>
    <p:extLst>
      <p:ext uri="{BB962C8B-B14F-4D97-AF65-F5344CB8AC3E}">
        <p14:creationId xmlns:p14="http://schemas.microsoft.com/office/powerpoint/2010/main" val="5753611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116</a:t>
            </a:fld>
            <a:endParaRPr lang="zh-CN" altLang="en-US"/>
          </a:p>
        </p:txBody>
      </p:sp>
    </p:spTree>
    <p:extLst>
      <p:ext uri="{BB962C8B-B14F-4D97-AF65-F5344CB8AC3E}">
        <p14:creationId xmlns:p14="http://schemas.microsoft.com/office/powerpoint/2010/main" val="10570040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117</a:t>
            </a:fld>
            <a:endParaRPr lang="zh-CN" altLang="en-US"/>
          </a:p>
        </p:txBody>
      </p:sp>
    </p:spTree>
    <p:extLst>
      <p:ext uri="{BB962C8B-B14F-4D97-AF65-F5344CB8AC3E}">
        <p14:creationId xmlns:p14="http://schemas.microsoft.com/office/powerpoint/2010/main" val="287933745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118</a:t>
            </a:fld>
            <a:endParaRPr lang="zh-CN" altLang="en-US"/>
          </a:p>
        </p:txBody>
      </p:sp>
    </p:spTree>
    <p:extLst>
      <p:ext uri="{BB962C8B-B14F-4D97-AF65-F5344CB8AC3E}">
        <p14:creationId xmlns:p14="http://schemas.microsoft.com/office/powerpoint/2010/main" val="16027139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119</a:t>
            </a:fld>
            <a:endParaRPr lang="zh-CN" altLang="en-US"/>
          </a:p>
        </p:txBody>
      </p:sp>
    </p:spTree>
    <p:extLst>
      <p:ext uri="{BB962C8B-B14F-4D97-AF65-F5344CB8AC3E}">
        <p14:creationId xmlns:p14="http://schemas.microsoft.com/office/powerpoint/2010/main" val="3760986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4735901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120</a:t>
            </a:fld>
            <a:endParaRPr lang="zh-CN" altLang="en-US"/>
          </a:p>
        </p:txBody>
      </p:sp>
    </p:spTree>
    <p:extLst>
      <p:ext uri="{BB962C8B-B14F-4D97-AF65-F5344CB8AC3E}">
        <p14:creationId xmlns:p14="http://schemas.microsoft.com/office/powerpoint/2010/main" val="26119875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121</a:t>
            </a:fld>
            <a:endParaRPr lang="zh-CN" altLang="en-US"/>
          </a:p>
        </p:txBody>
      </p:sp>
    </p:spTree>
    <p:extLst>
      <p:ext uri="{BB962C8B-B14F-4D97-AF65-F5344CB8AC3E}">
        <p14:creationId xmlns:p14="http://schemas.microsoft.com/office/powerpoint/2010/main" val="26422788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122</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962083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123</a:t>
            </a:fld>
            <a:endParaRPr lang="zh-CN" altLang="en-US"/>
          </a:p>
        </p:txBody>
      </p:sp>
    </p:spTree>
    <p:extLst>
      <p:ext uri="{BB962C8B-B14F-4D97-AF65-F5344CB8AC3E}">
        <p14:creationId xmlns:p14="http://schemas.microsoft.com/office/powerpoint/2010/main" val="25856555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124</a:t>
            </a:fld>
            <a:endParaRPr lang="zh-CN" altLang="en-US"/>
          </a:p>
        </p:txBody>
      </p:sp>
    </p:spTree>
    <p:extLst>
      <p:ext uri="{BB962C8B-B14F-4D97-AF65-F5344CB8AC3E}">
        <p14:creationId xmlns:p14="http://schemas.microsoft.com/office/powerpoint/2010/main" val="62597606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125</a:t>
            </a:fld>
            <a:endParaRPr lang="zh-CN" altLang="en-US"/>
          </a:p>
        </p:txBody>
      </p:sp>
    </p:spTree>
    <p:extLst>
      <p:ext uri="{BB962C8B-B14F-4D97-AF65-F5344CB8AC3E}">
        <p14:creationId xmlns:p14="http://schemas.microsoft.com/office/powerpoint/2010/main" val="215623061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126</a:t>
            </a:fld>
            <a:endParaRPr lang="zh-CN" altLang="en-US"/>
          </a:p>
        </p:txBody>
      </p:sp>
    </p:spTree>
    <p:extLst>
      <p:ext uri="{BB962C8B-B14F-4D97-AF65-F5344CB8AC3E}">
        <p14:creationId xmlns:p14="http://schemas.microsoft.com/office/powerpoint/2010/main" val="171073294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127</a:t>
            </a:fld>
            <a:endParaRPr lang="zh-CN" altLang="en-US"/>
          </a:p>
        </p:txBody>
      </p:sp>
    </p:spTree>
    <p:extLst>
      <p:ext uri="{BB962C8B-B14F-4D97-AF65-F5344CB8AC3E}">
        <p14:creationId xmlns:p14="http://schemas.microsoft.com/office/powerpoint/2010/main" val="14012178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128</a:t>
            </a:fld>
            <a:endParaRPr lang="zh-CN" altLang="en-US"/>
          </a:p>
        </p:txBody>
      </p:sp>
    </p:spTree>
    <p:extLst>
      <p:ext uri="{BB962C8B-B14F-4D97-AF65-F5344CB8AC3E}">
        <p14:creationId xmlns:p14="http://schemas.microsoft.com/office/powerpoint/2010/main" val="31636075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129</a:t>
            </a:fld>
            <a:endParaRPr lang="zh-CN" altLang="en-US"/>
          </a:p>
        </p:txBody>
      </p:sp>
    </p:spTree>
    <p:extLst>
      <p:ext uri="{BB962C8B-B14F-4D97-AF65-F5344CB8AC3E}">
        <p14:creationId xmlns:p14="http://schemas.microsoft.com/office/powerpoint/2010/main" val="142631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11479364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130</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567195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131</a:t>
            </a:fld>
            <a:endParaRPr lang="zh-CN" altLang="en-US"/>
          </a:p>
        </p:txBody>
      </p:sp>
    </p:spTree>
    <p:extLst>
      <p:ext uri="{BB962C8B-B14F-4D97-AF65-F5344CB8AC3E}">
        <p14:creationId xmlns:p14="http://schemas.microsoft.com/office/powerpoint/2010/main" val="91951328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132</a:t>
            </a:fld>
            <a:endParaRPr lang="zh-CN" altLang="en-US"/>
          </a:p>
        </p:txBody>
      </p:sp>
    </p:spTree>
    <p:extLst>
      <p:ext uri="{BB962C8B-B14F-4D97-AF65-F5344CB8AC3E}">
        <p14:creationId xmlns:p14="http://schemas.microsoft.com/office/powerpoint/2010/main" val="294604643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133</a:t>
            </a:fld>
            <a:endParaRPr lang="zh-CN" altLang="en-US"/>
          </a:p>
        </p:txBody>
      </p:sp>
    </p:spTree>
    <p:extLst>
      <p:ext uri="{BB962C8B-B14F-4D97-AF65-F5344CB8AC3E}">
        <p14:creationId xmlns:p14="http://schemas.microsoft.com/office/powerpoint/2010/main" val="175962352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134</a:t>
            </a:fld>
            <a:endParaRPr lang="zh-CN" altLang="en-US"/>
          </a:p>
        </p:txBody>
      </p:sp>
    </p:spTree>
    <p:extLst>
      <p:ext uri="{BB962C8B-B14F-4D97-AF65-F5344CB8AC3E}">
        <p14:creationId xmlns:p14="http://schemas.microsoft.com/office/powerpoint/2010/main" val="27986096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135</a:t>
            </a:fld>
            <a:endParaRPr lang="zh-CN" altLang="en-US"/>
          </a:p>
        </p:txBody>
      </p:sp>
    </p:spTree>
    <p:extLst>
      <p:ext uri="{BB962C8B-B14F-4D97-AF65-F5344CB8AC3E}">
        <p14:creationId xmlns:p14="http://schemas.microsoft.com/office/powerpoint/2010/main" val="113446235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136</a:t>
            </a:fld>
            <a:endParaRPr lang="zh-CN" altLang="en-US"/>
          </a:p>
        </p:txBody>
      </p:sp>
    </p:spTree>
    <p:extLst>
      <p:ext uri="{BB962C8B-B14F-4D97-AF65-F5344CB8AC3E}">
        <p14:creationId xmlns:p14="http://schemas.microsoft.com/office/powerpoint/2010/main" val="7430548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137</a:t>
            </a:fld>
            <a:endParaRPr lang="zh-CN" altLang="en-US"/>
          </a:p>
        </p:txBody>
      </p:sp>
    </p:spTree>
    <p:extLst>
      <p:ext uri="{BB962C8B-B14F-4D97-AF65-F5344CB8AC3E}">
        <p14:creationId xmlns:p14="http://schemas.microsoft.com/office/powerpoint/2010/main" val="364793180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138</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7258255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139</a:t>
            </a:fld>
            <a:endParaRPr lang="zh-CN" altLang="en-US"/>
          </a:p>
        </p:txBody>
      </p:sp>
    </p:spTree>
    <p:extLst>
      <p:ext uri="{BB962C8B-B14F-4D97-AF65-F5344CB8AC3E}">
        <p14:creationId xmlns:p14="http://schemas.microsoft.com/office/powerpoint/2010/main" val="2098439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3305606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140</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37860368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141</a:t>
            </a:fld>
            <a:endParaRPr lang="zh-CN" altLang="en-US"/>
          </a:p>
        </p:txBody>
      </p:sp>
    </p:spTree>
    <p:extLst>
      <p:ext uri="{BB962C8B-B14F-4D97-AF65-F5344CB8AC3E}">
        <p14:creationId xmlns:p14="http://schemas.microsoft.com/office/powerpoint/2010/main" val="302936937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142</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76905061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143</a:t>
            </a:fld>
            <a:endParaRPr lang="zh-CN" altLang="en-US"/>
          </a:p>
        </p:txBody>
      </p:sp>
    </p:spTree>
    <p:extLst>
      <p:ext uri="{BB962C8B-B14F-4D97-AF65-F5344CB8AC3E}">
        <p14:creationId xmlns:p14="http://schemas.microsoft.com/office/powerpoint/2010/main" val="8723932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144</a:t>
            </a:fld>
            <a:endParaRPr lang="zh-CN" altLang="en-US"/>
          </a:p>
        </p:txBody>
      </p:sp>
    </p:spTree>
    <p:extLst>
      <p:ext uri="{BB962C8B-B14F-4D97-AF65-F5344CB8AC3E}">
        <p14:creationId xmlns:p14="http://schemas.microsoft.com/office/powerpoint/2010/main" val="86243021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145</a:t>
            </a:fld>
            <a:endParaRPr lang="zh-CN" altLang="en-US"/>
          </a:p>
        </p:txBody>
      </p:sp>
    </p:spTree>
    <p:extLst>
      <p:ext uri="{BB962C8B-B14F-4D97-AF65-F5344CB8AC3E}">
        <p14:creationId xmlns:p14="http://schemas.microsoft.com/office/powerpoint/2010/main" val="59879709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146</a:t>
            </a:fld>
            <a:endParaRPr lang="zh-CN" altLang="en-US"/>
          </a:p>
        </p:txBody>
      </p:sp>
    </p:spTree>
    <p:extLst>
      <p:ext uri="{BB962C8B-B14F-4D97-AF65-F5344CB8AC3E}">
        <p14:creationId xmlns:p14="http://schemas.microsoft.com/office/powerpoint/2010/main" val="271367043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147</a:t>
            </a:fld>
            <a:endParaRPr lang="zh-CN" altLang="en-US"/>
          </a:p>
        </p:txBody>
      </p:sp>
    </p:spTree>
    <p:extLst>
      <p:ext uri="{BB962C8B-B14F-4D97-AF65-F5344CB8AC3E}">
        <p14:creationId xmlns:p14="http://schemas.microsoft.com/office/powerpoint/2010/main" val="19284843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148</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2340947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149</a:t>
            </a:fld>
            <a:endParaRPr lang="zh-CN" altLang="en-US"/>
          </a:p>
        </p:txBody>
      </p:sp>
    </p:spTree>
    <p:extLst>
      <p:ext uri="{BB962C8B-B14F-4D97-AF65-F5344CB8AC3E}">
        <p14:creationId xmlns:p14="http://schemas.microsoft.com/office/powerpoint/2010/main" val="3174510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15</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74885977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150</a:t>
            </a:fld>
            <a:endParaRPr lang="zh-CN" altLang="en-US"/>
          </a:p>
        </p:txBody>
      </p:sp>
    </p:spTree>
    <p:extLst>
      <p:ext uri="{BB962C8B-B14F-4D97-AF65-F5344CB8AC3E}">
        <p14:creationId xmlns:p14="http://schemas.microsoft.com/office/powerpoint/2010/main" val="18756712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151</a:t>
            </a:fld>
            <a:endParaRPr lang="zh-CN" altLang="en-US"/>
          </a:p>
        </p:txBody>
      </p:sp>
    </p:spTree>
    <p:extLst>
      <p:ext uri="{BB962C8B-B14F-4D97-AF65-F5344CB8AC3E}">
        <p14:creationId xmlns:p14="http://schemas.microsoft.com/office/powerpoint/2010/main" val="22887826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152</a:t>
            </a:fld>
            <a:endParaRPr lang="zh-CN" altLang="en-US"/>
          </a:p>
        </p:txBody>
      </p:sp>
    </p:spTree>
    <p:extLst>
      <p:ext uri="{BB962C8B-B14F-4D97-AF65-F5344CB8AC3E}">
        <p14:creationId xmlns:p14="http://schemas.microsoft.com/office/powerpoint/2010/main" val="145290551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153</a:t>
            </a:fld>
            <a:endParaRPr lang="zh-CN" altLang="en-US"/>
          </a:p>
        </p:txBody>
      </p:sp>
    </p:spTree>
    <p:extLst>
      <p:ext uri="{BB962C8B-B14F-4D97-AF65-F5344CB8AC3E}">
        <p14:creationId xmlns:p14="http://schemas.microsoft.com/office/powerpoint/2010/main" val="695613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154</a:t>
            </a:fld>
            <a:endParaRPr lang="zh-CN" altLang="en-US"/>
          </a:p>
        </p:txBody>
      </p:sp>
    </p:spTree>
    <p:extLst>
      <p:ext uri="{BB962C8B-B14F-4D97-AF65-F5344CB8AC3E}">
        <p14:creationId xmlns:p14="http://schemas.microsoft.com/office/powerpoint/2010/main" val="29466760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155</a:t>
            </a:fld>
            <a:endParaRPr lang="zh-CN" altLang="en-US"/>
          </a:p>
        </p:txBody>
      </p:sp>
    </p:spTree>
    <p:extLst>
      <p:ext uri="{BB962C8B-B14F-4D97-AF65-F5344CB8AC3E}">
        <p14:creationId xmlns:p14="http://schemas.microsoft.com/office/powerpoint/2010/main" val="325130880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156</a:t>
            </a:fld>
            <a:endParaRPr lang="zh-CN" altLang="en-US"/>
          </a:p>
        </p:txBody>
      </p:sp>
    </p:spTree>
    <p:extLst>
      <p:ext uri="{BB962C8B-B14F-4D97-AF65-F5344CB8AC3E}">
        <p14:creationId xmlns:p14="http://schemas.microsoft.com/office/powerpoint/2010/main" val="42163911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157</a:t>
            </a:fld>
            <a:endParaRPr lang="zh-CN" altLang="en-US"/>
          </a:p>
        </p:txBody>
      </p:sp>
    </p:spTree>
    <p:extLst>
      <p:ext uri="{BB962C8B-B14F-4D97-AF65-F5344CB8AC3E}">
        <p14:creationId xmlns:p14="http://schemas.microsoft.com/office/powerpoint/2010/main" val="276789737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158</a:t>
            </a:fld>
            <a:endParaRPr lang="zh-CN" altLang="en-US"/>
          </a:p>
        </p:txBody>
      </p:sp>
    </p:spTree>
    <p:extLst>
      <p:ext uri="{BB962C8B-B14F-4D97-AF65-F5344CB8AC3E}">
        <p14:creationId xmlns:p14="http://schemas.microsoft.com/office/powerpoint/2010/main" val="409326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732004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454234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18</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431924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300851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2</a:t>
            </a:fld>
            <a:endParaRPr lang="zh-CN" altLang="en-US"/>
          </a:p>
        </p:txBody>
      </p:sp>
    </p:spTree>
    <p:extLst>
      <p:ext uri="{BB962C8B-B14F-4D97-AF65-F5344CB8AC3E}">
        <p14:creationId xmlns:p14="http://schemas.microsoft.com/office/powerpoint/2010/main" val="430330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1066912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3381299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22</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56885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项目组织内部与外部人员涉及重点关系的干系人如下：</a:t>
            </a:r>
          </a:p>
          <a:p>
            <a:r>
              <a:rPr lang="en-US" altLang="zh-CN" dirty="0" smtClean="0"/>
              <a:t>1. </a:t>
            </a:r>
            <a:r>
              <a:rPr lang="zh-CN" altLang="en-US" dirty="0" smtClean="0"/>
              <a:t>客户：是指提出项目需求的个人，杨老师和侯老师。是我们需要关注的第一对象。</a:t>
            </a:r>
          </a:p>
          <a:p>
            <a:r>
              <a:rPr lang="en-US" altLang="zh-CN" dirty="0" smtClean="0"/>
              <a:t>2. </a:t>
            </a:r>
            <a:r>
              <a:rPr lang="zh-CN" altLang="en-US" dirty="0" smtClean="0"/>
              <a:t>用户：是指使用该渔乐生活软件的组织和个人，需要分析用户的使用感受，时刻关注改进意向等。</a:t>
            </a:r>
          </a:p>
          <a:p>
            <a:r>
              <a:rPr lang="en-US" altLang="zh-CN" dirty="0" smtClean="0"/>
              <a:t>3. </a:t>
            </a:r>
            <a:r>
              <a:rPr lang="zh-CN" altLang="en-US" dirty="0" smtClean="0"/>
              <a:t>项目经理：是项目的关键人物，是小组的领导者，起重要协调作用。</a:t>
            </a:r>
          </a:p>
          <a:p>
            <a:r>
              <a:rPr lang="en-US" altLang="zh-CN" dirty="0" smtClean="0"/>
              <a:t>4. </a:t>
            </a:r>
            <a:r>
              <a:rPr lang="zh-CN" altLang="en-US" dirty="0" smtClean="0"/>
              <a:t>项目组成员：是让项目落到实处分担项目任务的人员，项目成败的关键。</a:t>
            </a:r>
          </a:p>
          <a:p>
            <a:r>
              <a:rPr lang="en-US" altLang="zh-CN" dirty="0" smtClean="0"/>
              <a:t>5. </a:t>
            </a:r>
            <a:r>
              <a:rPr lang="zh-CN" altLang="en-US" dirty="0" smtClean="0"/>
              <a:t>主要项目发起人：对项目产生积极或消极的影响的人。</a:t>
            </a:r>
          </a:p>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587948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干系人管理包括用于开展下列工作的各个过程：识别能够影响项目或者受项目影响的全部人员、群体或组织，分析干系人对项目的期望和影响，制定合适的管理策略来有效调动干系人参与项目决策和执行。干系人管理还关注与干系人的持续沟通，以便于了解干系人的需要和期望，解决实际发生的问题，管理利益冲突，促进干系人合理参与项目决策和活动。应该把干系人满意度作为一个关键的项目目标来进行管理。</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346213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识别干系人是识别能影响项目决策、活动或结果的个人、群体或组织，以及被项目决策、活动或结果所影响的个人、群体或组织，并分析和记录他们的相关信息的过程。识别干系人帮助项目经理建立对各个干系人或干系人群体的适度关注。</a:t>
            </a:r>
          </a:p>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1228045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26</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910063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2723987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630029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088219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3</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541752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783616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2070309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966349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4034162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34</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813819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2505810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3645126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3306026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757814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39</a:t>
            </a:fld>
            <a:endParaRPr lang="zh-CN" altLang="en-US"/>
          </a:p>
        </p:txBody>
      </p:sp>
    </p:spTree>
    <p:extLst>
      <p:ext uri="{BB962C8B-B14F-4D97-AF65-F5344CB8AC3E}">
        <p14:creationId xmlns:p14="http://schemas.microsoft.com/office/powerpoint/2010/main" val="150125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垂钓最早可追溯到古代先民的生产活动，其后经过历史更迭、生活方式的变革， 逐渐成为一项陶冶情操、修身养性的活动，历数千年不衰为人所爱。现代钓鱼运动发展出不同的钓法，方式可动可静，消费有高有低。钓鱼运动以其“寄情山水之 间，与鱼斗智斗勇”的独特魅力，已经成为欧美地区最受欢迎的户外运动， 而在国内也成为最有发展潜力的运动项目。现实生活中，钓友不会长期在同一个点钓鱼，在互联网技术发达的现在，有许多钓友希望能有一款能分享优质钓点和钓友社交的软件，渔乐生活软件应运而生。</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1127437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40</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4186550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2961060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42</a:t>
            </a:fld>
            <a:endParaRPr lang="zh-CN" altLang="en-US"/>
          </a:p>
        </p:txBody>
      </p:sp>
    </p:spTree>
    <p:extLst>
      <p:ext uri="{BB962C8B-B14F-4D97-AF65-F5344CB8AC3E}">
        <p14:creationId xmlns:p14="http://schemas.microsoft.com/office/powerpoint/2010/main" val="2078230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43</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5299268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44</a:t>
            </a:fld>
            <a:endParaRPr lang="zh-CN" altLang="en-US"/>
          </a:p>
        </p:txBody>
      </p:sp>
    </p:spTree>
    <p:extLst>
      <p:ext uri="{BB962C8B-B14F-4D97-AF65-F5344CB8AC3E}">
        <p14:creationId xmlns:p14="http://schemas.microsoft.com/office/powerpoint/2010/main" val="496382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软件质量保证计划中规定的每一个任务的负责单位或成员的责任</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45</a:t>
            </a:fld>
            <a:endParaRPr lang="zh-CN" altLang="en-US"/>
          </a:p>
        </p:txBody>
      </p:sp>
    </p:spTree>
    <p:extLst>
      <p:ext uri="{BB962C8B-B14F-4D97-AF65-F5344CB8AC3E}">
        <p14:creationId xmlns:p14="http://schemas.microsoft.com/office/powerpoint/2010/main" val="2469878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软件质量保证计划中规定的每一个任务的负责单位或成员的责任</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46</a:t>
            </a:fld>
            <a:endParaRPr lang="zh-CN" altLang="en-US"/>
          </a:p>
        </p:txBody>
      </p:sp>
    </p:spTree>
    <p:extLst>
      <p:ext uri="{BB962C8B-B14F-4D97-AF65-F5344CB8AC3E}">
        <p14:creationId xmlns:p14="http://schemas.microsoft.com/office/powerpoint/2010/main" val="4265340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软件质量保证计划中规定的每一个任务的负责单位或成员的责任</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47</a:t>
            </a:fld>
            <a:endParaRPr lang="zh-CN" altLang="en-US"/>
          </a:p>
        </p:txBody>
      </p:sp>
    </p:spTree>
    <p:extLst>
      <p:ext uri="{BB962C8B-B14F-4D97-AF65-F5344CB8AC3E}">
        <p14:creationId xmlns:p14="http://schemas.microsoft.com/office/powerpoint/2010/main" val="3760280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48</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2244126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49</a:t>
            </a:fld>
            <a:endParaRPr lang="zh-CN" altLang="en-US"/>
          </a:p>
        </p:txBody>
      </p:sp>
    </p:spTree>
    <p:extLst>
      <p:ext uri="{BB962C8B-B14F-4D97-AF65-F5344CB8AC3E}">
        <p14:creationId xmlns:p14="http://schemas.microsoft.com/office/powerpoint/2010/main" val="3091244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如今以钓鱼为主题的</a:t>
            </a:r>
            <a:r>
              <a:rPr lang="en-US" altLang="zh-CN" dirty="0" smtClean="0"/>
              <a:t>APP</a:t>
            </a:r>
            <a:r>
              <a:rPr lang="zh-CN" altLang="en-US" dirty="0" smtClean="0"/>
              <a:t>并不多见，而不以营利为目的的</a:t>
            </a:r>
            <a:r>
              <a:rPr lang="en-US" altLang="zh-CN" dirty="0" smtClean="0"/>
              <a:t>APP</a:t>
            </a:r>
            <a:r>
              <a:rPr lang="zh-CN" altLang="en-US" dirty="0" smtClean="0"/>
              <a:t>则是更加少了。关心钓鱼发烧友群体，为其量身打造的</a:t>
            </a:r>
            <a:r>
              <a:rPr lang="en-US" altLang="zh-CN" dirty="0" smtClean="0"/>
              <a:t>APP</a:t>
            </a:r>
            <a:r>
              <a:rPr lang="zh-CN" altLang="en-US" dirty="0" smtClean="0"/>
              <a:t>，市场上根本不存在，为了满足钓鱼发烧友的需要，“渔乐生活</a:t>
            </a:r>
            <a:r>
              <a:rPr lang="en-US" altLang="zh-CN" dirty="0" smtClean="0"/>
              <a:t>APP”</a:t>
            </a:r>
            <a:r>
              <a:rPr lang="zh-CN" altLang="en-US" dirty="0" smtClean="0"/>
              <a:t>拥有一个良好的机遇。</a:t>
            </a:r>
          </a:p>
          <a:p>
            <a:r>
              <a:rPr lang="zh-CN" altLang="en-US" dirty="0" smtClean="0"/>
              <a:t>即使市场上的‘渔获’</a:t>
            </a:r>
            <a:r>
              <a:rPr lang="en-US" altLang="zh-CN" dirty="0" smtClean="0"/>
              <a:t>APP</a:t>
            </a:r>
            <a:r>
              <a:rPr lang="zh-CN" altLang="en-US" dirty="0" smtClean="0"/>
              <a:t>功能齐全，但是没有约钓功能，该功能点可以说是广大渔友急需，但是被</a:t>
            </a:r>
            <a:r>
              <a:rPr lang="en-US" altLang="zh-CN" dirty="0" smtClean="0"/>
              <a:t>APP</a:t>
            </a:r>
            <a:r>
              <a:rPr lang="zh-CN" altLang="en-US" dirty="0" smtClean="0"/>
              <a:t>厂商忽视的痛点。</a:t>
            </a:r>
          </a:p>
          <a:p>
            <a:r>
              <a:rPr lang="zh-CN" altLang="en-US" dirty="0" smtClean="0"/>
              <a:t>同时，项目提出者认为市面上的</a:t>
            </a:r>
            <a:r>
              <a:rPr lang="en-US" altLang="zh-CN" dirty="0" smtClean="0"/>
              <a:t>APP</a:t>
            </a:r>
            <a:r>
              <a:rPr lang="zh-CN" altLang="en-US" dirty="0" smtClean="0"/>
              <a:t>有的功能分散，有的功能繁多，都不能提供友好的交互体验，所以认为一个简单设计的功能型</a:t>
            </a:r>
            <a:r>
              <a:rPr lang="en-US" altLang="zh-CN" dirty="0" smtClean="0"/>
              <a:t>APP</a:t>
            </a:r>
            <a:r>
              <a:rPr lang="zh-CN" altLang="en-US" dirty="0" smtClean="0"/>
              <a:t>将会收到广大渔友的喜爱。</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017357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50</a:t>
            </a:fld>
            <a:endParaRPr lang="zh-CN" altLang="en-US"/>
          </a:p>
        </p:txBody>
      </p:sp>
    </p:spTree>
    <p:extLst>
      <p:ext uri="{BB962C8B-B14F-4D97-AF65-F5344CB8AC3E}">
        <p14:creationId xmlns:p14="http://schemas.microsoft.com/office/powerpoint/2010/main" val="734175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51</a:t>
            </a:fld>
            <a:endParaRPr lang="zh-CN" altLang="en-US"/>
          </a:p>
        </p:txBody>
      </p:sp>
    </p:spTree>
    <p:extLst>
      <p:ext uri="{BB962C8B-B14F-4D97-AF65-F5344CB8AC3E}">
        <p14:creationId xmlns:p14="http://schemas.microsoft.com/office/powerpoint/2010/main" val="32377442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52</a:t>
            </a:fld>
            <a:endParaRPr lang="zh-CN" altLang="en-US"/>
          </a:p>
        </p:txBody>
      </p:sp>
    </p:spTree>
    <p:extLst>
      <p:ext uri="{BB962C8B-B14F-4D97-AF65-F5344CB8AC3E}">
        <p14:creationId xmlns:p14="http://schemas.microsoft.com/office/powerpoint/2010/main" val="2572212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53</a:t>
            </a:fld>
            <a:endParaRPr lang="zh-CN" altLang="en-US"/>
          </a:p>
        </p:txBody>
      </p:sp>
    </p:spTree>
    <p:extLst>
      <p:ext uri="{BB962C8B-B14F-4D97-AF65-F5344CB8AC3E}">
        <p14:creationId xmlns:p14="http://schemas.microsoft.com/office/powerpoint/2010/main" val="34136383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54</a:t>
            </a:fld>
            <a:endParaRPr lang="zh-CN" altLang="en-US"/>
          </a:p>
        </p:txBody>
      </p:sp>
    </p:spTree>
    <p:extLst>
      <p:ext uri="{BB962C8B-B14F-4D97-AF65-F5344CB8AC3E}">
        <p14:creationId xmlns:p14="http://schemas.microsoft.com/office/powerpoint/2010/main" val="32664750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55</a:t>
            </a:fld>
            <a:endParaRPr lang="zh-CN" altLang="en-US"/>
          </a:p>
        </p:txBody>
      </p:sp>
    </p:spTree>
    <p:extLst>
      <p:ext uri="{BB962C8B-B14F-4D97-AF65-F5344CB8AC3E}">
        <p14:creationId xmlns:p14="http://schemas.microsoft.com/office/powerpoint/2010/main" val="95954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56</a:t>
            </a:fld>
            <a:endParaRPr lang="zh-CN" altLang="en-US"/>
          </a:p>
        </p:txBody>
      </p:sp>
    </p:spTree>
    <p:extLst>
      <p:ext uri="{BB962C8B-B14F-4D97-AF65-F5344CB8AC3E}">
        <p14:creationId xmlns:p14="http://schemas.microsoft.com/office/powerpoint/2010/main" val="3083306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57</a:t>
            </a:fld>
            <a:endParaRPr lang="zh-CN" altLang="en-US"/>
          </a:p>
        </p:txBody>
      </p:sp>
    </p:spTree>
    <p:extLst>
      <p:ext uri="{BB962C8B-B14F-4D97-AF65-F5344CB8AC3E}">
        <p14:creationId xmlns:p14="http://schemas.microsoft.com/office/powerpoint/2010/main" val="16283039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58</a:t>
            </a:fld>
            <a:endParaRPr lang="zh-CN" altLang="en-US"/>
          </a:p>
        </p:txBody>
      </p:sp>
    </p:spTree>
    <p:extLst>
      <p:ext uri="{BB962C8B-B14F-4D97-AF65-F5344CB8AC3E}">
        <p14:creationId xmlns:p14="http://schemas.microsoft.com/office/powerpoint/2010/main" val="19108203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59</a:t>
            </a:fld>
            <a:endParaRPr lang="zh-CN" altLang="en-US"/>
          </a:p>
        </p:txBody>
      </p:sp>
    </p:spTree>
    <p:extLst>
      <p:ext uri="{BB962C8B-B14F-4D97-AF65-F5344CB8AC3E}">
        <p14:creationId xmlns:p14="http://schemas.microsoft.com/office/powerpoint/2010/main" val="3323585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6</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956059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60</a:t>
            </a:fld>
            <a:endParaRPr lang="zh-CN" altLang="en-US"/>
          </a:p>
        </p:txBody>
      </p:sp>
    </p:spTree>
    <p:extLst>
      <p:ext uri="{BB962C8B-B14F-4D97-AF65-F5344CB8AC3E}">
        <p14:creationId xmlns:p14="http://schemas.microsoft.com/office/powerpoint/2010/main" val="1186061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61</a:t>
            </a:fld>
            <a:endParaRPr lang="zh-CN" altLang="en-US"/>
          </a:p>
        </p:txBody>
      </p:sp>
    </p:spTree>
    <p:extLst>
      <p:ext uri="{BB962C8B-B14F-4D97-AF65-F5344CB8AC3E}">
        <p14:creationId xmlns:p14="http://schemas.microsoft.com/office/powerpoint/2010/main" val="21851975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62</a:t>
            </a:fld>
            <a:endParaRPr lang="zh-CN" altLang="en-US"/>
          </a:p>
        </p:txBody>
      </p:sp>
    </p:spTree>
    <p:extLst>
      <p:ext uri="{BB962C8B-B14F-4D97-AF65-F5344CB8AC3E}">
        <p14:creationId xmlns:p14="http://schemas.microsoft.com/office/powerpoint/2010/main" val="32677576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63</a:t>
            </a:fld>
            <a:endParaRPr lang="zh-CN" altLang="en-US"/>
          </a:p>
        </p:txBody>
      </p:sp>
    </p:spTree>
    <p:extLst>
      <p:ext uri="{BB962C8B-B14F-4D97-AF65-F5344CB8AC3E}">
        <p14:creationId xmlns:p14="http://schemas.microsoft.com/office/powerpoint/2010/main" val="6358041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64</a:t>
            </a:fld>
            <a:endParaRPr lang="zh-CN" altLang="en-US"/>
          </a:p>
        </p:txBody>
      </p:sp>
    </p:spTree>
    <p:extLst>
      <p:ext uri="{BB962C8B-B14F-4D97-AF65-F5344CB8AC3E}">
        <p14:creationId xmlns:p14="http://schemas.microsoft.com/office/powerpoint/2010/main" val="21154922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65</a:t>
            </a:fld>
            <a:endParaRPr lang="zh-CN" altLang="en-US"/>
          </a:p>
        </p:txBody>
      </p:sp>
    </p:spTree>
    <p:extLst>
      <p:ext uri="{BB962C8B-B14F-4D97-AF65-F5344CB8AC3E}">
        <p14:creationId xmlns:p14="http://schemas.microsoft.com/office/powerpoint/2010/main" val="12385566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66</a:t>
            </a:fld>
            <a:endParaRPr lang="zh-CN" altLang="en-US"/>
          </a:p>
        </p:txBody>
      </p:sp>
    </p:spTree>
    <p:extLst>
      <p:ext uri="{BB962C8B-B14F-4D97-AF65-F5344CB8AC3E}">
        <p14:creationId xmlns:p14="http://schemas.microsoft.com/office/powerpoint/2010/main" val="18634777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67</a:t>
            </a:fld>
            <a:endParaRPr lang="zh-CN" altLang="en-US"/>
          </a:p>
        </p:txBody>
      </p:sp>
    </p:spTree>
    <p:extLst>
      <p:ext uri="{BB962C8B-B14F-4D97-AF65-F5344CB8AC3E}">
        <p14:creationId xmlns:p14="http://schemas.microsoft.com/office/powerpoint/2010/main" val="28292112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68</a:t>
            </a:fld>
            <a:endParaRPr lang="zh-CN" altLang="en-US"/>
          </a:p>
        </p:txBody>
      </p:sp>
    </p:spTree>
    <p:extLst>
      <p:ext uri="{BB962C8B-B14F-4D97-AF65-F5344CB8AC3E}">
        <p14:creationId xmlns:p14="http://schemas.microsoft.com/office/powerpoint/2010/main" val="40863259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69</a:t>
            </a:fld>
            <a:endParaRPr lang="zh-CN" altLang="en-US"/>
          </a:p>
        </p:txBody>
      </p:sp>
    </p:spTree>
    <p:extLst>
      <p:ext uri="{BB962C8B-B14F-4D97-AF65-F5344CB8AC3E}">
        <p14:creationId xmlns:p14="http://schemas.microsoft.com/office/powerpoint/2010/main" val="3906797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1405763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70</a:t>
            </a:fld>
            <a:endParaRPr lang="zh-CN" altLang="en-US"/>
          </a:p>
        </p:txBody>
      </p:sp>
    </p:spTree>
    <p:extLst>
      <p:ext uri="{BB962C8B-B14F-4D97-AF65-F5344CB8AC3E}">
        <p14:creationId xmlns:p14="http://schemas.microsoft.com/office/powerpoint/2010/main" val="34351479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71</a:t>
            </a:fld>
            <a:endParaRPr lang="zh-CN" altLang="en-US"/>
          </a:p>
        </p:txBody>
      </p:sp>
    </p:spTree>
    <p:extLst>
      <p:ext uri="{BB962C8B-B14F-4D97-AF65-F5344CB8AC3E}">
        <p14:creationId xmlns:p14="http://schemas.microsoft.com/office/powerpoint/2010/main" val="22835119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72</a:t>
            </a:fld>
            <a:endParaRPr lang="zh-CN" altLang="en-US"/>
          </a:p>
        </p:txBody>
      </p:sp>
    </p:spTree>
    <p:extLst>
      <p:ext uri="{BB962C8B-B14F-4D97-AF65-F5344CB8AC3E}">
        <p14:creationId xmlns:p14="http://schemas.microsoft.com/office/powerpoint/2010/main" val="41754435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73</a:t>
            </a:fld>
            <a:endParaRPr lang="zh-CN" altLang="en-US"/>
          </a:p>
        </p:txBody>
      </p:sp>
    </p:spTree>
    <p:extLst>
      <p:ext uri="{BB962C8B-B14F-4D97-AF65-F5344CB8AC3E}">
        <p14:creationId xmlns:p14="http://schemas.microsoft.com/office/powerpoint/2010/main" val="2190691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74</a:t>
            </a:fld>
            <a:endParaRPr lang="zh-CN" altLang="en-US"/>
          </a:p>
        </p:txBody>
      </p:sp>
    </p:spTree>
    <p:extLst>
      <p:ext uri="{BB962C8B-B14F-4D97-AF65-F5344CB8AC3E}">
        <p14:creationId xmlns:p14="http://schemas.microsoft.com/office/powerpoint/2010/main" val="6974655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75</a:t>
            </a:fld>
            <a:endParaRPr lang="zh-CN" altLang="en-US"/>
          </a:p>
        </p:txBody>
      </p:sp>
    </p:spTree>
    <p:extLst>
      <p:ext uri="{BB962C8B-B14F-4D97-AF65-F5344CB8AC3E}">
        <p14:creationId xmlns:p14="http://schemas.microsoft.com/office/powerpoint/2010/main" val="7598025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76</a:t>
            </a:fld>
            <a:endParaRPr lang="zh-CN" altLang="en-US"/>
          </a:p>
        </p:txBody>
      </p:sp>
    </p:spTree>
    <p:extLst>
      <p:ext uri="{BB962C8B-B14F-4D97-AF65-F5344CB8AC3E}">
        <p14:creationId xmlns:p14="http://schemas.microsoft.com/office/powerpoint/2010/main" val="32904267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77</a:t>
            </a:fld>
            <a:endParaRPr lang="zh-CN" altLang="en-US"/>
          </a:p>
        </p:txBody>
      </p:sp>
    </p:spTree>
    <p:extLst>
      <p:ext uri="{BB962C8B-B14F-4D97-AF65-F5344CB8AC3E}">
        <p14:creationId xmlns:p14="http://schemas.microsoft.com/office/powerpoint/2010/main" val="21824844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78</a:t>
            </a:fld>
            <a:endParaRPr lang="zh-CN" altLang="en-US"/>
          </a:p>
        </p:txBody>
      </p:sp>
    </p:spTree>
    <p:extLst>
      <p:ext uri="{BB962C8B-B14F-4D97-AF65-F5344CB8AC3E}">
        <p14:creationId xmlns:p14="http://schemas.microsoft.com/office/powerpoint/2010/main" val="30300650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79</a:t>
            </a:fld>
            <a:endParaRPr lang="zh-CN" altLang="en-US"/>
          </a:p>
        </p:txBody>
      </p:sp>
    </p:spTree>
    <p:extLst>
      <p:ext uri="{BB962C8B-B14F-4D97-AF65-F5344CB8AC3E}">
        <p14:creationId xmlns:p14="http://schemas.microsoft.com/office/powerpoint/2010/main" val="300744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4231847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80</a:t>
            </a:fld>
            <a:endParaRPr lang="zh-CN" altLang="en-US"/>
          </a:p>
        </p:txBody>
      </p:sp>
    </p:spTree>
    <p:extLst>
      <p:ext uri="{BB962C8B-B14F-4D97-AF65-F5344CB8AC3E}">
        <p14:creationId xmlns:p14="http://schemas.microsoft.com/office/powerpoint/2010/main" val="21871760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81</a:t>
            </a:fld>
            <a:endParaRPr lang="zh-CN" altLang="en-US"/>
          </a:p>
        </p:txBody>
      </p:sp>
    </p:spTree>
    <p:extLst>
      <p:ext uri="{BB962C8B-B14F-4D97-AF65-F5344CB8AC3E}">
        <p14:creationId xmlns:p14="http://schemas.microsoft.com/office/powerpoint/2010/main" val="13958008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82</a:t>
            </a:fld>
            <a:endParaRPr lang="zh-CN" altLang="en-US"/>
          </a:p>
        </p:txBody>
      </p:sp>
    </p:spTree>
    <p:extLst>
      <p:ext uri="{BB962C8B-B14F-4D97-AF65-F5344CB8AC3E}">
        <p14:creationId xmlns:p14="http://schemas.microsoft.com/office/powerpoint/2010/main" val="37372808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83</a:t>
            </a:fld>
            <a:endParaRPr lang="zh-CN" altLang="en-US"/>
          </a:p>
        </p:txBody>
      </p:sp>
    </p:spTree>
    <p:extLst>
      <p:ext uri="{BB962C8B-B14F-4D97-AF65-F5344CB8AC3E}">
        <p14:creationId xmlns:p14="http://schemas.microsoft.com/office/powerpoint/2010/main" val="26222793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84</a:t>
            </a:fld>
            <a:endParaRPr lang="zh-CN" altLang="en-US"/>
          </a:p>
        </p:txBody>
      </p:sp>
    </p:spTree>
    <p:extLst>
      <p:ext uri="{BB962C8B-B14F-4D97-AF65-F5344CB8AC3E}">
        <p14:creationId xmlns:p14="http://schemas.microsoft.com/office/powerpoint/2010/main" val="35626798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85</a:t>
            </a:fld>
            <a:endParaRPr lang="zh-CN" altLang="en-US"/>
          </a:p>
        </p:txBody>
      </p:sp>
    </p:spTree>
    <p:extLst>
      <p:ext uri="{BB962C8B-B14F-4D97-AF65-F5344CB8AC3E}">
        <p14:creationId xmlns:p14="http://schemas.microsoft.com/office/powerpoint/2010/main" val="20056433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86</a:t>
            </a:fld>
            <a:endParaRPr lang="zh-CN" altLang="en-US"/>
          </a:p>
        </p:txBody>
      </p:sp>
    </p:spTree>
    <p:extLst>
      <p:ext uri="{BB962C8B-B14F-4D97-AF65-F5344CB8AC3E}">
        <p14:creationId xmlns:p14="http://schemas.microsoft.com/office/powerpoint/2010/main" val="18062281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87</a:t>
            </a:fld>
            <a:endParaRPr lang="zh-CN" altLang="en-US"/>
          </a:p>
        </p:txBody>
      </p:sp>
    </p:spTree>
    <p:extLst>
      <p:ext uri="{BB962C8B-B14F-4D97-AF65-F5344CB8AC3E}">
        <p14:creationId xmlns:p14="http://schemas.microsoft.com/office/powerpoint/2010/main" val="2954297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88</a:t>
            </a:fld>
            <a:endParaRPr lang="zh-CN" altLang="en-US"/>
          </a:p>
        </p:txBody>
      </p:sp>
    </p:spTree>
    <p:extLst>
      <p:ext uri="{BB962C8B-B14F-4D97-AF65-F5344CB8AC3E}">
        <p14:creationId xmlns:p14="http://schemas.microsoft.com/office/powerpoint/2010/main" val="42215788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89</a:t>
            </a:fld>
            <a:endParaRPr lang="zh-CN" altLang="en-US"/>
          </a:p>
        </p:txBody>
      </p:sp>
    </p:spTree>
    <p:extLst>
      <p:ext uri="{BB962C8B-B14F-4D97-AF65-F5344CB8AC3E}">
        <p14:creationId xmlns:p14="http://schemas.microsoft.com/office/powerpoint/2010/main" val="1418537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42822765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90</a:t>
            </a:fld>
            <a:endParaRPr lang="zh-CN" altLang="en-US"/>
          </a:p>
        </p:txBody>
      </p:sp>
    </p:spTree>
    <p:extLst>
      <p:ext uri="{BB962C8B-B14F-4D97-AF65-F5344CB8AC3E}">
        <p14:creationId xmlns:p14="http://schemas.microsoft.com/office/powerpoint/2010/main" val="20081023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91</a:t>
            </a:fld>
            <a:endParaRPr lang="zh-CN" altLang="en-US"/>
          </a:p>
        </p:txBody>
      </p:sp>
    </p:spTree>
    <p:extLst>
      <p:ext uri="{BB962C8B-B14F-4D97-AF65-F5344CB8AC3E}">
        <p14:creationId xmlns:p14="http://schemas.microsoft.com/office/powerpoint/2010/main" val="19762185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92</a:t>
            </a:fld>
            <a:endParaRPr lang="zh-CN" altLang="en-US"/>
          </a:p>
        </p:txBody>
      </p:sp>
    </p:spTree>
    <p:extLst>
      <p:ext uri="{BB962C8B-B14F-4D97-AF65-F5344CB8AC3E}">
        <p14:creationId xmlns:p14="http://schemas.microsoft.com/office/powerpoint/2010/main" val="6396147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93</a:t>
            </a:fld>
            <a:endParaRPr lang="zh-CN" altLang="en-US"/>
          </a:p>
        </p:txBody>
      </p:sp>
    </p:spTree>
    <p:extLst>
      <p:ext uri="{BB962C8B-B14F-4D97-AF65-F5344CB8AC3E}">
        <p14:creationId xmlns:p14="http://schemas.microsoft.com/office/powerpoint/2010/main" val="12722232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94</a:t>
            </a:fld>
            <a:endParaRPr lang="zh-CN" altLang="en-US"/>
          </a:p>
        </p:txBody>
      </p:sp>
    </p:spTree>
    <p:extLst>
      <p:ext uri="{BB962C8B-B14F-4D97-AF65-F5344CB8AC3E}">
        <p14:creationId xmlns:p14="http://schemas.microsoft.com/office/powerpoint/2010/main" val="41026014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95</a:t>
            </a:fld>
            <a:endParaRPr lang="zh-CN" altLang="en-US"/>
          </a:p>
        </p:txBody>
      </p:sp>
    </p:spTree>
    <p:extLst>
      <p:ext uri="{BB962C8B-B14F-4D97-AF65-F5344CB8AC3E}">
        <p14:creationId xmlns:p14="http://schemas.microsoft.com/office/powerpoint/2010/main" val="1130862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96</a:t>
            </a:fld>
            <a:endParaRPr lang="zh-CN" altLang="en-US"/>
          </a:p>
        </p:txBody>
      </p:sp>
    </p:spTree>
    <p:extLst>
      <p:ext uri="{BB962C8B-B14F-4D97-AF65-F5344CB8AC3E}">
        <p14:creationId xmlns:p14="http://schemas.microsoft.com/office/powerpoint/2010/main" val="12573601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97</a:t>
            </a:fld>
            <a:endParaRPr lang="zh-CN" altLang="en-US"/>
          </a:p>
        </p:txBody>
      </p:sp>
    </p:spTree>
    <p:extLst>
      <p:ext uri="{BB962C8B-B14F-4D97-AF65-F5344CB8AC3E}">
        <p14:creationId xmlns:p14="http://schemas.microsoft.com/office/powerpoint/2010/main" val="10927028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98</a:t>
            </a:fld>
            <a:endParaRPr lang="zh-CN" altLang="en-US"/>
          </a:p>
        </p:txBody>
      </p:sp>
    </p:spTree>
    <p:extLst>
      <p:ext uri="{BB962C8B-B14F-4D97-AF65-F5344CB8AC3E}">
        <p14:creationId xmlns:p14="http://schemas.microsoft.com/office/powerpoint/2010/main" val="18851343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99</a:t>
            </a:fld>
            <a:endParaRPr lang="zh-CN" altLang="en-US"/>
          </a:p>
        </p:txBody>
      </p:sp>
    </p:spTree>
    <p:extLst>
      <p:ext uri="{BB962C8B-B14F-4D97-AF65-F5344CB8AC3E}">
        <p14:creationId xmlns:p14="http://schemas.microsoft.com/office/powerpoint/2010/main" val="2223741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DCA9C42-1591-4887-9DAE-C97D2A986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31" y="0"/>
            <a:ext cx="12186138" cy="6858000"/>
          </a:xfrm>
          <a:prstGeom prst="rect">
            <a:avLst/>
          </a:prstGeom>
        </p:spPr>
      </p:pic>
    </p:spTree>
    <p:extLst>
      <p:ext uri="{BB962C8B-B14F-4D97-AF65-F5344CB8AC3E}">
        <p14:creationId xmlns:p14="http://schemas.microsoft.com/office/powerpoint/2010/main" val="399406420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11637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5524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28F074-F064-4B4E-9182-07DAB17A9F38}"/>
              </a:ext>
            </a:extLst>
          </p:cNvPr>
          <p:cNvSpPr>
            <a:spLocks noGrp="1"/>
          </p:cNvSpPr>
          <p:nvPr>
            <p:ph type="dt" sz="half" idx="10"/>
          </p:nvPr>
        </p:nvSpPr>
        <p:spPr/>
        <p:txBody>
          <a:bodyPr/>
          <a:lstStyle/>
          <a:p>
            <a:fld id="{2B5CA773-8993-4BA0-81F7-D63CD7752615}" type="datetimeFigureOut">
              <a:rPr lang="zh-CN" altLang="en-US" smtClean="0"/>
              <a:t>2019/1/22</a:t>
            </a:fld>
            <a:endParaRPr lang="zh-CN" altLang="en-US"/>
          </a:p>
        </p:txBody>
      </p:sp>
      <p:sp>
        <p:nvSpPr>
          <p:cNvPr id="3" name="页脚占位符 2">
            <a:extLst>
              <a:ext uri="{FF2B5EF4-FFF2-40B4-BE49-F238E27FC236}">
                <a16:creationId xmlns:a16="http://schemas.microsoft.com/office/drawing/2014/main" id="{D343DCD0-3F12-4D28-9DD5-C4A1D0DDCD3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821523D-8BC5-4B8C-8811-EC7BB233C92F}"/>
              </a:ext>
            </a:extLst>
          </p:cNvPr>
          <p:cNvSpPr>
            <a:spLocks noGrp="1"/>
          </p:cNvSpPr>
          <p:nvPr>
            <p:ph type="sldNum" sz="quarter" idx="12"/>
          </p:nvPr>
        </p:nvSpPr>
        <p:spPr/>
        <p:txBody>
          <a:bodyPr/>
          <a:lstStyle/>
          <a:p>
            <a:fld id="{7FB05E62-16C5-4AB9-BC1F-AAF67096621C}" type="slidenum">
              <a:rPr lang="zh-CN" altLang="en-US" smtClean="0"/>
              <a:t>‹#›</a:t>
            </a:fld>
            <a:endParaRPr lang="zh-CN" altLang="en-US"/>
          </a:p>
        </p:txBody>
      </p:sp>
    </p:spTree>
    <p:extLst>
      <p:ext uri="{BB962C8B-B14F-4D97-AF65-F5344CB8AC3E}">
        <p14:creationId xmlns:p14="http://schemas.microsoft.com/office/powerpoint/2010/main" val="302054758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bg>
      <p:bgPr>
        <a:blipFill dpi="0" rotWithShape="1">
          <a:blip r:embed="rId2">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93564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C291D25-42B1-4581-865C-258FE88BFC2C}" type="datetimeFigureOut">
              <a:rPr lang="zh-CN" altLang="en-US" smtClean="0"/>
              <a:t>2019/1/22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0E25FA9-D5AD-43AF-B9E4-A39B12D68453}" type="slidenum">
              <a:rPr lang="zh-CN" altLang="en-US" smtClean="0"/>
              <a:t>‹#›</a:t>
            </a:fld>
            <a:endParaRPr lang="zh-CN" altLang="en-US"/>
          </a:p>
        </p:txBody>
      </p:sp>
    </p:spTree>
    <p:extLst>
      <p:ext uri="{BB962C8B-B14F-4D97-AF65-F5344CB8AC3E}">
        <p14:creationId xmlns:p14="http://schemas.microsoft.com/office/powerpoint/2010/main" val="41704306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C291D25-42B1-4581-865C-258FE88BFC2C}" type="datetimeFigureOut">
              <a:rPr lang="zh-CN" altLang="en-US" smtClean="0"/>
              <a:t>2019/1/22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0E25FA9-D5AD-43AF-B9E4-A39B12D68453}" type="slidenum">
              <a:rPr lang="zh-CN" altLang="en-US" smtClean="0"/>
              <a:t>‹#›</a:t>
            </a:fld>
            <a:endParaRPr lang="zh-CN" altLang="en-US"/>
          </a:p>
        </p:txBody>
      </p:sp>
    </p:spTree>
    <p:extLst>
      <p:ext uri="{BB962C8B-B14F-4D97-AF65-F5344CB8AC3E}">
        <p14:creationId xmlns:p14="http://schemas.microsoft.com/office/powerpoint/2010/main" val="12921999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5223616-3FA8-449C-B05D-4DA6AD194D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17A2A02-F70A-4B78-8A89-BC28CAF1C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C05CE40-AE12-4F9E-A967-2C725680B5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CA773-8993-4BA0-81F7-D63CD7752615}" type="datetimeFigureOut">
              <a:rPr lang="zh-CN" altLang="en-US" smtClean="0"/>
              <a:t>2019/1/22</a:t>
            </a:fld>
            <a:endParaRPr lang="zh-CN" altLang="en-US"/>
          </a:p>
        </p:txBody>
      </p:sp>
      <p:sp>
        <p:nvSpPr>
          <p:cNvPr id="5" name="页脚占位符 4">
            <a:extLst>
              <a:ext uri="{FF2B5EF4-FFF2-40B4-BE49-F238E27FC236}">
                <a16:creationId xmlns:a16="http://schemas.microsoft.com/office/drawing/2014/main" id="{90FC40A4-E6AB-4A1F-8D8C-5BD12C5DE7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A1D4E8C-8B90-4CCD-BA0A-B4694B9B51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05E62-16C5-4AB9-BC1F-AAF67096621C}" type="slidenum">
              <a:rPr lang="zh-CN" altLang="en-US" smtClean="0"/>
              <a:t>‹#›</a:t>
            </a:fld>
            <a:endParaRPr lang="zh-CN" altLang="en-US"/>
          </a:p>
        </p:txBody>
      </p:sp>
    </p:spTree>
    <p:extLst>
      <p:ext uri="{BB962C8B-B14F-4D97-AF65-F5344CB8AC3E}">
        <p14:creationId xmlns:p14="http://schemas.microsoft.com/office/powerpoint/2010/main" val="78409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62" r:id="rId5"/>
    <p:sldLayoutId id="2147483663" r:id="rId6"/>
    <p:sldLayoutId id="2147483664" r:id="rId7"/>
  </p:sldLayoutIdLst>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1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2.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3.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1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4.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1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hyperlink" Target="https://www.kingofsingledog.club/" TargetMode="External"/><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9.xml"/><Relationship Id="rId1" Type="http://schemas.openxmlformats.org/officeDocument/2006/relationships/slideLayout" Target="../slideLayouts/slideLayout4.xml"/><Relationship Id="rId4" Type="http://schemas.openxmlformats.org/officeDocument/2006/relationships/image" Target="../media/image120.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2.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1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129.png"/><Relationship Id="rId4"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gif"/><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_UC-005&#26597;&#30475;&#38468;&#36817;&#28180;&#20855;&#24215;"/><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27.2&#25628;&#32034;&#28180;&#20855;&#24215;"/></Relationships>
</file>

<file path=ppt/slides/_rels/slide81.xml.rels><?xml version="1.0" encoding="UTF-8" standalone="yes"?>
<Relationships xmlns="http://schemas.openxmlformats.org/package/2006/relationships"><Relationship Id="rId3" Type="http://schemas.openxmlformats.org/officeDocument/2006/relationships/hyperlink" Target="#_UC-006&#26597;&#30475;&#28180;&#20855;&#24215;&#35814;&#24773;"/><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07&#26032;&#24314;&#28180;&#20855;&#24215;"/></Relationships>
</file>

<file path=ppt/slides/_rels/slide82.xml.rels><?xml version="1.0" encoding="UTF-8" standalone="yes"?>
<Relationships xmlns="http://schemas.openxmlformats.org/package/2006/relationships"><Relationship Id="rId3" Type="http://schemas.openxmlformats.org/officeDocument/2006/relationships/hyperlink" Target="#_UC-006&#26597;&#30475;&#28180;&#20855;&#24215;&#35814;&#24773;"/><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07&#26032;&#24314;&#28180;&#20855;&#24215;"/></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9">
            <a:extLst>
              <a:ext uri="{FF2B5EF4-FFF2-40B4-BE49-F238E27FC236}">
                <a16:creationId xmlns:a16="http://schemas.microsoft.com/office/drawing/2014/main" id="{1458565F-11AC-4C3B-B42C-DD6CA5FAC089}"/>
              </a:ext>
            </a:extLst>
          </p:cNvPr>
          <p:cNvSpPr txBox="1"/>
          <p:nvPr/>
        </p:nvSpPr>
        <p:spPr>
          <a:xfrm>
            <a:off x="1348544" y="2947312"/>
            <a:ext cx="9494907" cy="2123658"/>
          </a:xfrm>
          <a:prstGeom prst="rect">
            <a:avLst/>
          </a:prstGeom>
          <a:noFill/>
        </p:spPr>
        <p:txBody>
          <a:bodyPr wrap="none" rtlCol="0">
            <a:spAutoFit/>
          </a:bodyPr>
          <a:lstStyle/>
          <a:p>
            <a:pPr algn="ctr"/>
            <a:r>
              <a:rPr lang="zh-CN" altLang="en-US" sz="6600" b="1" dirty="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渔</a:t>
            </a:r>
            <a:r>
              <a:rPr lang="zh-CN" altLang="en-US"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乐生活</a:t>
            </a:r>
            <a:r>
              <a:rPr lang="en-US" altLang="zh-CN"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APP</a:t>
            </a:r>
          </a:p>
          <a:p>
            <a:pPr algn="ctr"/>
            <a:r>
              <a:rPr lang="zh-CN" altLang="en-US"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需求工程项目收尾总评审</a:t>
            </a:r>
            <a:endParaRPr lang="en-US" altLang="zh-CN" sz="6600" b="1" dirty="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14" name="矩形 13"/>
          <p:cNvSpPr>
            <a:spLocks noChangeArrowheads="1"/>
          </p:cNvSpPr>
          <p:nvPr/>
        </p:nvSpPr>
        <p:spPr bwMode="auto">
          <a:xfrm>
            <a:off x="3233674" y="5356893"/>
            <a:ext cx="5724644" cy="1200329"/>
          </a:xfrm>
          <a:prstGeom prst="rect">
            <a:avLst/>
          </a:prstGeom>
          <a:solidFill>
            <a:srgbClr val="45BD8F"/>
          </a:solidFill>
          <a:ln>
            <a:noFill/>
          </a:ln>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b="1" dirty="0">
                <a:solidFill>
                  <a:prstClr val="white"/>
                </a:solidFill>
                <a:latin typeface="微软雅黑" panose="020B0503020204020204" pitchFamily="34" charset="-122"/>
                <a:ea typeface="微软雅黑" panose="020B0503020204020204" pitchFamily="34" charset="-122"/>
              </a:rPr>
              <a:t>PRD-G06</a:t>
            </a:r>
            <a:r>
              <a:rPr lang="zh-CN" altLang="en-US" sz="2400" b="1" dirty="0">
                <a:solidFill>
                  <a:prstClr val="white"/>
                </a:solidFill>
                <a:latin typeface="微软雅黑" panose="020B0503020204020204" pitchFamily="34" charset="-122"/>
                <a:ea typeface="微软雅黑" panose="020B0503020204020204" pitchFamily="34" charset="-122"/>
              </a:rPr>
              <a:t>小组</a:t>
            </a:r>
          </a:p>
          <a:p>
            <a:pPr algn="ctr"/>
            <a:r>
              <a:rPr lang="zh-CN" altLang="en-US" sz="2400" b="1" dirty="0">
                <a:solidFill>
                  <a:prstClr val="white"/>
                </a:solidFill>
                <a:latin typeface="微软雅黑" panose="020B0503020204020204" pitchFamily="34" charset="-122"/>
                <a:ea typeface="微软雅黑" panose="020B0503020204020204" pitchFamily="34" charset="-122"/>
              </a:rPr>
              <a:t>组长：赵豪杰</a:t>
            </a:r>
          </a:p>
          <a:p>
            <a:pPr algn="ctr"/>
            <a:r>
              <a:rPr lang="zh-CN" altLang="en-US" sz="2400" b="1" dirty="0">
                <a:solidFill>
                  <a:prstClr val="white"/>
                </a:solidFill>
                <a:latin typeface="微软雅黑" panose="020B0503020204020204" pitchFamily="34" charset="-122"/>
                <a:ea typeface="微软雅黑" panose="020B0503020204020204" pitchFamily="34" charset="-122"/>
              </a:rPr>
              <a:t>组员：罗培铖，苏碧青，郑丞钧，张嘉诚</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238" y="212535"/>
            <a:ext cx="2575515" cy="2591815"/>
          </a:xfrm>
          <a:prstGeom prst="rect">
            <a:avLst/>
          </a:prstGeom>
        </p:spPr>
      </p:pic>
    </p:spTree>
    <p:extLst>
      <p:ext uri="{BB962C8B-B14F-4D97-AF65-F5344CB8AC3E}">
        <p14:creationId xmlns:p14="http://schemas.microsoft.com/office/powerpoint/2010/main" val="348001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332881" y="987803"/>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332880" y="2102053"/>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332879" y="330892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332879" y="451475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1026246" y="1124999"/>
            <a:ext cx="4498253"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文档历史跟踪</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8" name="TextBox 19"/>
          <p:cNvSpPr txBox="1"/>
          <p:nvPr/>
        </p:nvSpPr>
        <p:spPr>
          <a:xfrm>
            <a:off x="1026247" y="2306532"/>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范围管理</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TextBox 19"/>
          <p:cNvSpPr txBox="1"/>
          <p:nvPr/>
        </p:nvSpPr>
        <p:spPr>
          <a:xfrm>
            <a:off x="1026247" y="3507543"/>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人力资源</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 name="TextBox 19"/>
          <p:cNvSpPr txBox="1"/>
          <p:nvPr/>
        </p:nvSpPr>
        <p:spPr>
          <a:xfrm>
            <a:off x="1026245" y="4719524"/>
            <a:ext cx="4840357" cy="551464"/>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干系人管理</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2" name="Diamond 11"/>
          <p:cNvSpPr/>
          <p:nvPr/>
        </p:nvSpPr>
        <p:spPr bwMode="auto">
          <a:xfrm>
            <a:off x="332879" y="5722295"/>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6205315" y="942539"/>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6205314" y="2071034"/>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6205314" y="3264984"/>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1026245" y="5969501"/>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沟通</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TextBox 19"/>
          <p:cNvSpPr txBox="1"/>
          <p:nvPr/>
        </p:nvSpPr>
        <p:spPr>
          <a:xfrm>
            <a:off x="6898682" y="1147018"/>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时间</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19"/>
          <p:cNvSpPr txBox="1"/>
          <p:nvPr/>
        </p:nvSpPr>
        <p:spPr>
          <a:xfrm>
            <a:off x="6898682" y="2269655"/>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风险</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xtBox 19"/>
          <p:cNvSpPr txBox="1"/>
          <p:nvPr/>
        </p:nvSpPr>
        <p:spPr>
          <a:xfrm>
            <a:off x="6832006" y="3458780"/>
            <a:ext cx="3630820" cy="60343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成本管理计划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6205314" y="4473652"/>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6832006" y="4667448"/>
            <a:ext cx="3630820" cy="60343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质量管理计划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3128195" y="141644"/>
            <a:ext cx="4259211" cy="703997"/>
          </a:xfrm>
          <a:prstGeom prst="rect">
            <a:avLst/>
          </a:prstGeom>
          <a:noFill/>
        </p:spPr>
        <p:txBody>
          <a:bodyPr wrap="none" lIns="480000" tIns="0" rIns="0" bIns="0" anchor="b" anchorCtr="0">
            <a:noAutofit/>
          </a:bodyPr>
          <a:lstStyle/>
          <a:p>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项目计划展示目录</a:t>
            </a:r>
            <a:endParaRPr lang="zh-CN" altLang="en-US" sz="2000" dirty="0"/>
          </a:p>
        </p:txBody>
      </p:sp>
    </p:spTree>
    <p:extLst>
      <p:ext uri="{BB962C8B-B14F-4D97-AF65-F5344CB8AC3E}">
        <p14:creationId xmlns:p14="http://schemas.microsoft.com/office/powerpoint/2010/main" val="36920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778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需求可行性论证</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53039" y="1500187"/>
            <a:ext cx="11800745" cy="3871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3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47663" y="255977"/>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需求优先级打分</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09</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9492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文本框 4"/>
          <p:cNvSpPr txBox="1">
            <a:spLocks noChangeArrowheads="1"/>
          </p:cNvSpPr>
          <p:nvPr/>
        </p:nvSpPr>
        <p:spPr bwMode="auto">
          <a:xfrm>
            <a:off x="164421" y="752561"/>
            <a:ext cx="19178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规则：</a:t>
            </a:r>
            <a:endParaRPr lang="en-US" altLang="zh-CN" sz="4400" b="1" dirty="0" smtClean="0">
              <a:latin typeface="微软雅黑" panose="020B0503020204020204" pitchFamily="34" charset="-122"/>
              <a:ea typeface="微软雅黑" panose="020B0503020204020204" pitchFamily="34" charset="-122"/>
            </a:endParaRPr>
          </a:p>
        </p:txBody>
      </p:sp>
      <p:pic>
        <p:nvPicPr>
          <p:cNvPr id="7" name="图片 6"/>
          <p:cNvPicPr/>
          <p:nvPr/>
        </p:nvPicPr>
        <p:blipFill rotWithShape="1">
          <a:blip r:embed="rId3">
            <a:extLst>
              <a:ext uri="{28A0092B-C50C-407E-A947-70E740481C1C}">
                <a14:useLocalDpi xmlns:a14="http://schemas.microsoft.com/office/drawing/2010/main" val="0"/>
              </a:ext>
            </a:extLst>
          </a:blip>
          <a:srcRect r="45401"/>
          <a:stretch/>
        </p:blipFill>
        <p:spPr bwMode="auto">
          <a:xfrm>
            <a:off x="519652" y="1522002"/>
            <a:ext cx="10956925" cy="4996454"/>
          </a:xfrm>
          <a:prstGeom prst="rect">
            <a:avLst/>
          </a:prstGeom>
          <a:noFill/>
          <a:ln>
            <a:solidFill>
              <a:schemeClr val="tx1"/>
            </a:solidFill>
          </a:ln>
        </p:spPr>
      </p:pic>
    </p:spTree>
    <p:extLst>
      <p:ext uri="{BB962C8B-B14F-4D97-AF65-F5344CB8AC3E}">
        <p14:creationId xmlns:p14="http://schemas.microsoft.com/office/powerpoint/2010/main" val="192722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195895" y="1816100"/>
            <a:ext cx="11789510" cy="3365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文本框 4"/>
          <p:cNvSpPr txBox="1">
            <a:spLocks noChangeArrowheads="1"/>
          </p:cNvSpPr>
          <p:nvPr/>
        </p:nvSpPr>
        <p:spPr bwMode="auto">
          <a:xfrm>
            <a:off x="164421" y="752561"/>
            <a:ext cx="19178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客户端：</a:t>
            </a:r>
            <a:endParaRPr lang="en-US" altLang="zh-CN" sz="4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125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文本框 4"/>
          <p:cNvSpPr txBox="1">
            <a:spLocks noChangeArrowheads="1"/>
          </p:cNvSpPr>
          <p:nvPr/>
        </p:nvSpPr>
        <p:spPr bwMode="auto">
          <a:xfrm>
            <a:off x="164421" y="752561"/>
            <a:ext cx="27946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管理员端：</a:t>
            </a:r>
            <a:endParaRPr lang="en-US" altLang="zh-CN" sz="44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02239" y="1860432"/>
            <a:ext cx="11772295" cy="4006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355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73751" y="255977"/>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需求优先级排序</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10</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48545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优先级排序</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151439" y="1282700"/>
            <a:ext cx="11880325"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22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优先级排序</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stretch>
            <a:fillRect/>
          </a:stretch>
        </p:blipFill>
        <p:spPr>
          <a:xfrm>
            <a:off x="265739" y="1422400"/>
            <a:ext cx="11745022" cy="3771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031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08769" y="238997"/>
              <a:ext cx="1200158"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冲突需求解决</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11</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97098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3747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冲突需求解决</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213" y="3513"/>
            <a:ext cx="3383573" cy="6850974"/>
          </a:xfrm>
          <a:prstGeom prst="rect">
            <a:avLst/>
          </a:prstGeom>
        </p:spPr>
      </p:pic>
    </p:spTree>
    <p:extLst>
      <p:ext uri="{BB962C8B-B14F-4D97-AF65-F5344CB8AC3E}">
        <p14:creationId xmlns:p14="http://schemas.microsoft.com/office/powerpoint/2010/main" val="129925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70" y="2794699"/>
            <a:ext cx="2319866"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3.1</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116519" y="2901672"/>
            <a:ext cx="5508450"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文档历史</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跟踪</a:t>
            </a:r>
          </a:p>
        </p:txBody>
      </p:sp>
    </p:spTree>
    <p:extLst>
      <p:ext uri="{BB962C8B-B14F-4D97-AF65-F5344CB8AC3E}">
        <p14:creationId xmlns:p14="http://schemas.microsoft.com/office/powerpoint/2010/main" val="396642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08769" y="238997"/>
              <a:ext cx="1200158"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非功能性需求</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12</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92392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3747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非功能性需求</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42" y="1009497"/>
            <a:ext cx="11082087" cy="52008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61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03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非功能性需求</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9" y="1920168"/>
            <a:ext cx="11665591" cy="3794832"/>
          </a:xfrm>
          <a:prstGeom prst="rect">
            <a:avLst/>
          </a:prstGeom>
          <a:ln>
            <a:solidFill>
              <a:srgbClr val="000000"/>
            </a:solidFill>
          </a:ln>
        </p:spPr>
      </p:pic>
    </p:spTree>
    <p:extLst>
      <p:ext uri="{BB962C8B-B14F-4D97-AF65-F5344CB8AC3E}">
        <p14:creationId xmlns:p14="http://schemas.microsoft.com/office/powerpoint/2010/main" val="71243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67887" y="267608"/>
              <a:ext cx="1244281" cy="110499"/>
            </a:xfrm>
            <a:prstGeom prst="rect">
              <a:avLst/>
            </a:prstGeom>
            <a:grpFill/>
            <a:ln>
              <a:noFill/>
            </a:ln>
          </p:spPr>
          <p:txBody>
            <a:bodyPr wrap="none" rtlCol="0">
              <a:spAutoFit/>
            </a:bodyPr>
            <a:lstStyle/>
            <a:p>
              <a:pPr algn="just">
                <a:spcBef>
                  <a:spcPct val="0"/>
                </a:spcBef>
              </a:pPr>
              <a:r>
                <a:rPr lang="zh-CN" altLang="en-US" sz="3200" kern="0" spc="400" dirty="0">
                  <a:solidFill>
                    <a:prstClr val="white"/>
                  </a:solidFill>
                  <a:latin typeface="微软雅黑" panose="020B0503020204020204" pitchFamily="34" charset="-122"/>
                  <a:ea typeface="微软雅黑" panose="020B0503020204020204" pitchFamily="34" charset="-122"/>
                  <a:cs typeface="+mn-ea"/>
                  <a:sym typeface="+mn-lt"/>
                </a:rPr>
                <a:t>系统实现及运行环境</a:t>
              </a: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13</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358368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4796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系统实现及运行环境</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577177" y="2641302"/>
            <a:ext cx="11259222"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运行</a:t>
            </a:r>
            <a:r>
              <a:rPr lang="zh-CN" altLang="en-US" sz="2800" dirty="0" smtClean="0">
                <a:latin typeface="微软雅黑" panose="020B0503020204020204" pitchFamily="34" charset="-122"/>
                <a:ea typeface="微软雅黑" panose="020B0503020204020204" pitchFamily="34" charset="-122"/>
              </a:rPr>
              <a:t>环境：</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客户端</a:t>
            </a:r>
            <a:r>
              <a:rPr lang="zh-CN" altLang="en-US" sz="2800" dirty="0">
                <a:latin typeface="微软雅黑" panose="020B0503020204020204" pitchFamily="34" charset="-122"/>
                <a:ea typeface="微软雅黑" panose="020B0503020204020204" pitchFamily="34" charset="-122"/>
              </a:rPr>
              <a:t>：允许用户从互联网连接使用Android、ios智能手机进行访问，搭载Android 5.0/iOS7及以上的移动设备</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管理</a:t>
            </a:r>
            <a:r>
              <a:rPr lang="zh-CN" altLang="en-US" sz="2800" dirty="0">
                <a:latin typeface="微软雅黑" panose="020B0503020204020204" pitchFamily="34" charset="-122"/>
                <a:ea typeface="微软雅黑" panose="020B0503020204020204" pitchFamily="34" charset="-122"/>
              </a:rPr>
              <a:t>端：允许管理员从IE8.0版本及以上浏览器访问</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服务器</a:t>
            </a:r>
            <a:r>
              <a:rPr lang="zh-CN" altLang="en-US" sz="2800" dirty="0">
                <a:latin typeface="微软雅黑" panose="020B0503020204020204" pitchFamily="34" charset="-122"/>
                <a:ea typeface="微软雅黑" panose="020B0503020204020204" pitchFamily="34" charset="-122"/>
              </a:rPr>
              <a:t>端：可在满足服务器部署要求的云服务器上运行。</a:t>
            </a:r>
          </a:p>
        </p:txBody>
      </p:sp>
      <p:sp>
        <p:nvSpPr>
          <p:cNvPr id="7" name="矩形 6"/>
          <p:cNvSpPr/>
          <p:nvPr/>
        </p:nvSpPr>
        <p:spPr>
          <a:xfrm>
            <a:off x="577177" y="1132822"/>
            <a:ext cx="11259222" cy="1384995"/>
          </a:xfrm>
          <a:prstGeom prst="rect">
            <a:avLst/>
          </a:prstGeom>
        </p:spPr>
        <p:txBody>
          <a:bodyPr wrap="square">
            <a:spAutoFit/>
          </a:bodyPr>
          <a:lstStyle/>
          <a:p>
            <a:pPr>
              <a:lnSpc>
                <a:spcPct val="150000"/>
              </a:lnSpc>
            </a:pPr>
            <a:r>
              <a:rPr lang="zh-CN" altLang="en-US" sz="2800" dirty="0" smtClean="0">
                <a:latin typeface="微软雅黑" panose="020B0503020204020204" pitchFamily="34" charset="-122"/>
                <a:ea typeface="微软雅黑" panose="020B0503020204020204" pitchFamily="34" charset="-122"/>
              </a:rPr>
              <a:t>实现环境：</a:t>
            </a:r>
            <a:r>
              <a:rPr lang="en-US" altLang="zh-CN" sz="2800" dirty="0" smtClean="0">
                <a:latin typeface="微软雅黑" panose="020B0503020204020204" pitchFamily="34" charset="-122"/>
                <a:ea typeface="微软雅黑" panose="020B0503020204020204" pitchFamily="34" charset="-122"/>
              </a:rPr>
              <a:t>H5</a:t>
            </a:r>
            <a:r>
              <a:rPr lang="zh-CN" altLang="en-US" sz="2800" dirty="0" smtClean="0">
                <a:latin typeface="微软雅黑" panose="020B0503020204020204" pitchFamily="34" charset="-122"/>
                <a:ea typeface="微软雅黑" panose="020B0503020204020204" pitchFamily="34" charset="-122"/>
              </a:rPr>
              <a:t>应用开发环境（</a:t>
            </a:r>
            <a:r>
              <a:rPr lang="en-US" altLang="zh-CN" sz="2800" dirty="0" smtClean="0">
                <a:latin typeface="微软雅黑" panose="020B0503020204020204" pitchFamily="34" charset="-122"/>
                <a:ea typeface="微软雅黑" panose="020B0503020204020204" pitchFamily="34" charset="-122"/>
              </a:rPr>
              <a:t>H5APP</a:t>
            </a:r>
            <a:r>
              <a:rPr lang="zh-CN" altLang="en-US" sz="2800" dirty="0" smtClean="0">
                <a:latin typeface="微软雅黑" panose="020B0503020204020204" pitchFamily="34" charset="-122"/>
                <a:ea typeface="微软雅黑" panose="020B0503020204020204" pitchFamily="34" charset="-122"/>
              </a:rPr>
              <a:t>框架）</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开发工具：</a:t>
            </a:r>
            <a:r>
              <a:rPr lang="en-US" altLang="zh-CN" sz="2800" dirty="0" err="1" smtClean="0">
                <a:latin typeface="微软雅黑" panose="020B0503020204020204" pitchFamily="34" charset="-122"/>
                <a:ea typeface="微软雅黑" panose="020B0503020204020204" pitchFamily="34" charset="-122"/>
              </a:rPr>
              <a:t>Hbulider</a:t>
            </a: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05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304796" y="238997"/>
              <a:ext cx="808103" cy="157024"/>
            </a:xfrm>
            <a:prstGeom prst="rect">
              <a:avLst/>
            </a:prstGeom>
            <a:grpFill/>
            <a:ln>
              <a:noFill/>
            </a:ln>
          </p:spPr>
          <p:txBody>
            <a:bodyPr wrap="none" rtlCol="0">
              <a:spAutoFit/>
            </a:bodyPr>
            <a:lstStyle/>
            <a:p>
              <a:pPr algn="just">
                <a:spcBef>
                  <a:spcPct val="0"/>
                </a:spcBef>
              </a:pPr>
              <a:r>
                <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rPr>
                <a:t>JAD</a:t>
              </a: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会议</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14</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88038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5510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会议纪要</a:t>
            </a:r>
            <a:r>
              <a:rPr lang="en-US" altLang="zh-CN" sz="2000" b="1" dirty="0" smtClean="0">
                <a:solidFill>
                  <a:prstClr val="black"/>
                </a:solidFill>
                <a:latin typeface="微软雅黑" panose="020B0503020204020204" pitchFamily="34" charset="-122"/>
                <a:ea typeface="微软雅黑" panose="020B0503020204020204" pitchFamily="34" charset="-122"/>
              </a:rPr>
              <a:t>[11]</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89062" y="634666"/>
            <a:ext cx="11387137" cy="5995070"/>
          </a:xfrm>
          <a:prstGeom prst="rect">
            <a:avLst/>
          </a:prstGeom>
          <a:ln>
            <a:solidFill>
              <a:schemeClr val="tx1"/>
            </a:solidFill>
          </a:ln>
        </p:spPr>
      </p:pic>
    </p:spTree>
    <p:extLst>
      <p:ext uri="{BB962C8B-B14F-4D97-AF65-F5344CB8AC3E}">
        <p14:creationId xmlns:p14="http://schemas.microsoft.com/office/powerpoint/2010/main" val="3031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72427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会议纪要</a:t>
            </a:r>
            <a:r>
              <a:rPr lang="en-US" altLang="zh-CN" sz="2400" b="1" dirty="0">
                <a:solidFill>
                  <a:prstClr val="black"/>
                </a:solidFill>
                <a:latin typeface="微软雅黑" panose="020B0503020204020204" pitchFamily="34" charset="-122"/>
                <a:ea typeface="微软雅黑" panose="020B0503020204020204" pitchFamily="34" charset="-122"/>
              </a:rPr>
              <a:t>[11]</a:t>
            </a:r>
            <a:endParaRPr lang="zh-CN" altLang="en-US" b="1" dirty="0">
              <a:solidFill>
                <a:prstClr val="black"/>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984500" y="193308"/>
            <a:ext cx="6415087" cy="6398359"/>
          </a:xfrm>
          <a:prstGeom prst="rect">
            <a:avLst/>
          </a:prstGeom>
          <a:ln>
            <a:solidFill>
              <a:schemeClr val="tx1"/>
            </a:solidFill>
          </a:ln>
        </p:spPr>
      </p:pic>
      <p:pic>
        <p:nvPicPr>
          <p:cNvPr id="4" name="图片 3"/>
          <p:cNvPicPr>
            <a:picLocks noChangeAspect="1"/>
          </p:cNvPicPr>
          <p:nvPr/>
        </p:nvPicPr>
        <p:blipFill>
          <a:blip r:embed="rId4"/>
          <a:stretch>
            <a:fillRect/>
          </a:stretch>
        </p:blipFill>
        <p:spPr>
          <a:xfrm>
            <a:off x="29029" y="1390652"/>
            <a:ext cx="12147242" cy="4006848"/>
          </a:xfrm>
          <a:prstGeom prst="rect">
            <a:avLst/>
          </a:prstGeom>
        </p:spPr>
      </p:pic>
    </p:spTree>
    <p:extLst>
      <p:ext uri="{BB962C8B-B14F-4D97-AF65-F5344CB8AC3E}">
        <p14:creationId xmlns:p14="http://schemas.microsoft.com/office/powerpoint/2010/main" val="17554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26892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反馈</a:t>
            </a: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44" y="875943"/>
            <a:ext cx="12088912" cy="5106113"/>
          </a:xfrm>
          <a:prstGeom prst="rect">
            <a:avLst/>
          </a:prstGeom>
          <a:ln w="19050">
            <a:solidFill>
              <a:schemeClr val="tx1"/>
            </a:solidFill>
          </a:ln>
        </p:spPr>
      </p:pic>
    </p:spTree>
    <p:extLst>
      <p:ext uri="{BB962C8B-B14F-4D97-AF65-F5344CB8AC3E}">
        <p14:creationId xmlns:p14="http://schemas.microsoft.com/office/powerpoint/2010/main" val="295236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94311" y="244346"/>
              <a:ext cx="1181314" cy="157024"/>
            </a:xfrm>
            <a:prstGeom prst="rect">
              <a:avLst/>
            </a:prstGeom>
            <a:grpFill/>
            <a:ln>
              <a:noFill/>
            </a:ln>
          </p:spPr>
          <p:txBody>
            <a:bodyPr wrap="none" rtlCol="0">
              <a:spAutoFit/>
            </a:bodyPr>
            <a:lstStyle/>
            <a:p>
              <a:pPr algn="just">
                <a:spcBef>
                  <a:spcPct val="0"/>
                </a:spcBef>
              </a:pPr>
              <a:r>
                <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rPr>
                <a:t>SRS</a:t>
              </a:r>
              <a:r>
                <a:rPr lang="zh-CN" altLang="en-US" sz="4800" kern="0" spc="400" dirty="0">
                  <a:solidFill>
                    <a:prstClr val="white"/>
                  </a:solidFill>
                  <a:latin typeface="微软雅黑" panose="020B0503020204020204" pitchFamily="34" charset="-122"/>
                  <a:ea typeface="微软雅黑" panose="020B0503020204020204" pitchFamily="34" charset="-122"/>
                  <a:cs typeface="+mn-ea"/>
                  <a:sym typeface="+mn-lt"/>
                </a:rPr>
                <a:t>组</a:t>
              </a: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内评审</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15</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56592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历史跟踪</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905001"/>
            <a:ext cx="7702551" cy="5808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文本框 2"/>
          <p:cNvSpPr txBox="1"/>
          <p:nvPr/>
        </p:nvSpPr>
        <p:spPr>
          <a:xfrm>
            <a:off x="8596214" y="895602"/>
            <a:ext cx="3519586" cy="3785652"/>
          </a:xfrm>
          <a:prstGeom prst="rect">
            <a:avLst/>
          </a:prstGeom>
          <a:noFill/>
        </p:spPr>
        <p:txBody>
          <a:bodyPr wrap="square" rtlCol="0">
            <a:spAutoFit/>
          </a:bodyPr>
          <a:lstStyle/>
          <a:p>
            <a:r>
              <a:rPr lang="zh-CN" altLang="en-US" sz="2400" dirty="0" smtClean="0"/>
              <a:t>模板：</a:t>
            </a:r>
            <a:endParaRPr lang="en-US" altLang="zh-CN" sz="2400" dirty="0" smtClean="0"/>
          </a:p>
          <a:p>
            <a:r>
              <a:rPr lang="en-US" altLang="zh-CN" sz="2400" dirty="0" smtClean="0"/>
              <a:t>1.</a:t>
            </a:r>
            <a:r>
              <a:rPr lang="zh-CN" altLang="en-US" sz="2400" dirty="0" smtClean="0"/>
              <a:t>中华人民共和国</a:t>
            </a:r>
            <a:r>
              <a:rPr lang="zh-CN" altLang="en-US" sz="2400" dirty="0"/>
              <a:t>国家标准</a:t>
            </a:r>
            <a:r>
              <a:rPr lang="en-US" altLang="zh-CN" sz="2400" dirty="0"/>
              <a:t>GB+T-8567-2006</a:t>
            </a:r>
            <a:r>
              <a:rPr lang="zh-CN" altLang="en-US" sz="2400" dirty="0"/>
              <a:t>计算机软件文档编制</a:t>
            </a:r>
            <a:r>
              <a:rPr lang="zh-CN" altLang="en-US" sz="2400" dirty="0" smtClean="0"/>
              <a:t>规范</a:t>
            </a:r>
            <a:endParaRPr lang="en-US" altLang="zh-CN" sz="2400" dirty="0" smtClean="0"/>
          </a:p>
          <a:p>
            <a:r>
              <a:rPr lang="en-US" altLang="zh-CN" sz="2400" dirty="0" smtClean="0"/>
              <a:t>2.</a:t>
            </a:r>
            <a:r>
              <a:rPr lang="zh-CN" altLang="en-US" sz="2400" dirty="0"/>
              <a:t> </a:t>
            </a:r>
            <a:r>
              <a:rPr lang="en-US" altLang="zh-CN" sz="2400" dirty="0"/>
              <a:t>IT</a:t>
            </a:r>
            <a:r>
              <a:rPr lang="zh-CN" altLang="en-US" sz="2400" dirty="0"/>
              <a:t>项目管理 </a:t>
            </a:r>
            <a:r>
              <a:rPr lang="en-US" altLang="zh-CN" sz="2400" dirty="0"/>
              <a:t>(</a:t>
            </a:r>
            <a:r>
              <a:rPr lang="zh-CN" altLang="en-US" sz="2400" dirty="0"/>
              <a:t>第八版</a:t>
            </a:r>
            <a:r>
              <a:rPr lang="en-US" altLang="zh-CN" sz="2400" dirty="0"/>
              <a:t>) [</a:t>
            </a:r>
            <a:r>
              <a:rPr lang="zh-CN" altLang="en-US" sz="2400" dirty="0"/>
              <a:t>美</a:t>
            </a:r>
            <a:r>
              <a:rPr lang="en-US" altLang="zh-CN" sz="2400" dirty="0"/>
              <a:t>]Kathy Schwalbe </a:t>
            </a:r>
            <a:r>
              <a:rPr lang="zh-CN" altLang="en-US" sz="2400" dirty="0"/>
              <a:t>著，孙新波朱珠 贾建锋 译 出版社</a:t>
            </a:r>
            <a:r>
              <a:rPr lang="en-US" altLang="zh-CN" sz="2400" dirty="0"/>
              <a:t>:</a:t>
            </a:r>
            <a:r>
              <a:rPr lang="zh-CN" altLang="en-US" sz="2400" dirty="0"/>
              <a:t>机械工业出版社</a:t>
            </a:r>
            <a:r>
              <a:rPr lang="en-US" altLang="zh-CN" sz="2400" dirty="0"/>
              <a:t>:ISBN</a:t>
            </a:r>
            <a:r>
              <a:rPr lang="zh-CN" altLang="en-US" sz="2400" dirty="0"/>
              <a:t>：</a:t>
            </a:r>
            <a:r>
              <a:rPr lang="en-US" altLang="zh-CN" sz="2400" dirty="0"/>
              <a:t>9787111582335</a:t>
            </a:r>
            <a:endParaRPr lang="zh-CN" altLang="en-US" sz="2400" dirty="0"/>
          </a:p>
        </p:txBody>
      </p:sp>
    </p:spTree>
    <p:extLst>
      <p:ext uri="{BB962C8B-B14F-4D97-AF65-F5344CB8AC3E}">
        <p14:creationId xmlns:p14="http://schemas.microsoft.com/office/powerpoint/2010/main" val="294863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724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组内评审记录</a:t>
            </a:r>
            <a:r>
              <a:rPr lang="en-US" altLang="zh-CN" sz="2400" b="1" dirty="0" smtClean="0">
                <a:solidFill>
                  <a:prstClr val="black"/>
                </a:solidFill>
                <a:latin typeface="微软雅黑" panose="020B0503020204020204" pitchFamily="34" charset="-122"/>
                <a:ea typeface="微软雅黑" panose="020B0503020204020204" pitchFamily="34" charset="-122"/>
              </a:rPr>
              <a:t>[12]</a:t>
            </a:r>
            <a:endParaRPr lang="zh-CN" altLang="en-US"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49288" y="1203902"/>
            <a:ext cx="11893423" cy="4187825"/>
          </a:xfrm>
          <a:prstGeom prst="rect">
            <a:avLst/>
          </a:prstGeom>
          <a:ln w="19050">
            <a:solidFill>
              <a:schemeClr val="tx1"/>
            </a:solidFill>
          </a:ln>
        </p:spPr>
      </p:pic>
    </p:spTree>
    <p:extLst>
      <p:ext uri="{BB962C8B-B14F-4D97-AF65-F5344CB8AC3E}">
        <p14:creationId xmlns:p14="http://schemas.microsoft.com/office/powerpoint/2010/main" val="425544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5510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200" b="1" dirty="0" smtClean="0">
                <a:solidFill>
                  <a:prstClr val="black"/>
                </a:solidFill>
                <a:latin typeface="微软雅黑" panose="020B0503020204020204" pitchFamily="34" charset="-122"/>
                <a:ea typeface="微软雅黑" panose="020B0503020204020204" pitchFamily="34" charset="-122"/>
              </a:rPr>
              <a:t>组内评审记录</a:t>
            </a:r>
            <a:r>
              <a:rPr lang="en-US" altLang="zh-CN" sz="2400" b="1" dirty="0">
                <a:solidFill>
                  <a:prstClr val="black"/>
                </a:solidFill>
                <a:latin typeface="微软雅黑" panose="020B0503020204020204" pitchFamily="34" charset="-122"/>
                <a:ea typeface="微软雅黑" panose="020B0503020204020204" pitchFamily="34" charset="-122"/>
              </a:rPr>
              <a:t>[12</a:t>
            </a:r>
            <a:r>
              <a:rPr lang="en-US" altLang="zh-CN" sz="2400" b="1" dirty="0" smtClean="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860675" y="50800"/>
            <a:ext cx="6800850" cy="6657975"/>
          </a:xfrm>
          <a:prstGeom prst="rect">
            <a:avLst/>
          </a:prstGeom>
          <a:ln>
            <a:solidFill>
              <a:schemeClr val="tx1"/>
            </a:solidFill>
          </a:ln>
        </p:spPr>
      </p:pic>
      <p:pic>
        <p:nvPicPr>
          <p:cNvPr id="3" name="图片 2"/>
          <p:cNvPicPr>
            <a:picLocks noChangeAspect="1"/>
          </p:cNvPicPr>
          <p:nvPr/>
        </p:nvPicPr>
        <p:blipFill>
          <a:blip r:embed="rId4"/>
          <a:stretch>
            <a:fillRect/>
          </a:stretch>
        </p:blipFill>
        <p:spPr>
          <a:xfrm>
            <a:off x="2518243" y="2594106"/>
            <a:ext cx="7485714" cy="2076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a:xfrm>
            <a:off x="2352675" y="3430588"/>
            <a:ext cx="1143000" cy="932221"/>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2563" y="3296533"/>
            <a:ext cx="2031325" cy="1200329"/>
          </a:xfrm>
          <a:prstGeom prst="rect">
            <a:avLst/>
          </a:prstGeom>
          <a:noFill/>
        </p:spPr>
        <p:txBody>
          <a:bodyPr wrap="none" rtlCol="0">
            <a:spAutoFit/>
          </a:bodyPr>
          <a:lstStyle/>
          <a:p>
            <a:r>
              <a:rPr lang="en-US" altLang="zh-CN" sz="3600" dirty="0" smtClean="0"/>
              <a:t>Baseline</a:t>
            </a:r>
          </a:p>
          <a:p>
            <a:r>
              <a:rPr lang="zh-CN" altLang="en-US" sz="3600" dirty="0" smtClean="0"/>
              <a:t>基线发布</a:t>
            </a:r>
            <a:endParaRPr lang="zh-CN" altLang="en-US" sz="3600" dirty="0"/>
          </a:p>
        </p:txBody>
      </p:sp>
    </p:spTree>
    <p:extLst>
      <p:ext uri="{BB962C8B-B14F-4D97-AF65-F5344CB8AC3E}">
        <p14:creationId xmlns:p14="http://schemas.microsoft.com/office/powerpoint/2010/main" val="106590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05</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pPr algn="dist"/>
            <a:r>
              <a:rPr lang="zh-CN" altLang="en-US" sz="48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48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变更</a:t>
            </a:r>
          </a:p>
        </p:txBody>
      </p:sp>
    </p:spTree>
    <p:extLst>
      <p:ext uri="{BB962C8B-B14F-4D97-AF65-F5344CB8AC3E}">
        <p14:creationId xmlns:p14="http://schemas.microsoft.com/office/powerpoint/2010/main" val="53369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需求管理工具</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81" y="924557"/>
            <a:ext cx="11323405" cy="5679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939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需求跟踪矩阵</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65739" y="1524000"/>
            <a:ext cx="11714535" cy="4149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176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CCB</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1686043" y="869482"/>
            <a:ext cx="8503872" cy="5665080"/>
          </a:xfrm>
          <a:prstGeom prst="rect">
            <a:avLst/>
          </a:prstGeom>
        </p:spPr>
      </p:pic>
    </p:spTree>
    <p:extLst>
      <p:ext uri="{BB962C8B-B14F-4D97-AF65-F5344CB8AC3E}">
        <p14:creationId xmlns:p14="http://schemas.microsoft.com/office/powerpoint/2010/main" val="340675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CCB</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人选条件</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文本框 6"/>
          <p:cNvSpPr txBox="1"/>
          <p:nvPr/>
        </p:nvSpPr>
        <p:spPr>
          <a:xfrm>
            <a:off x="2086840" y="2426995"/>
            <a:ext cx="8047139" cy="2004010"/>
          </a:xfrm>
          <a:prstGeom prst="rect">
            <a:avLst/>
          </a:prstGeom>
          <a:noFill/>
        </p:spPr>
        <p:txBody>
          <a:bodyPr wrap="none" rtlCol="0">
            <a:spAutoFit/>
          </a:bodyPr>
          <a:lstStyle/>
          <a:p>
            <a:pPr algn="ctr">
              <a:lnSpc>
                <a:spcPct val="150000"/>
              </a:lnSpc>
            </a:pPr>
            <a:r>
              <a:rPr lang="zh-CN" altLang="en-US" sz="4400" dirty="0" smtClean="0">
                <a:latin typeface="微软雅黑" panose="020B0503020204020204" pitchFamily="34" charset="-122"/>
                <a:ea typeface="微软雅黑" panose="020B0503020204020204" pitchFamily="34" charset="-122"/>
              </a:rPr>
              <a:t>根据杨枨老师的要求，</a:t>
            </a:r>
            <a:endParaRPr lang="en-US" altLang="zh-CN" sz="4400" dirty="0" smtClean="0">
              <a:latin typeface="微软雅黑" panose="020B0503020204020204" pitchFamily="34" charset="-122"/>
              <a:ea typeface="微软雅黑" panose="020B0503020204020204" pitchFamily="34" charset="-122"/>
            </a:endParaRPr>
          </a:p>
          <a:p>
            <a:pPr algn="ctr">
              <a:lnSpc>
                <a:spcPct val="150000"/>
              </a:lnSpc>
            </a:pPr>
            <a:r>
              <a:rPr lang="en-US" altLang="zh-CN" sz="4400" dirty="0" smtClean="0">
                <a:latin typeface="微软雅黑" panose="020B0503020204020204" pitchFamily="34" charset="-122"/>
                <a:ea typeface="微软雅黑" panose="020B0503020204020204" pitchFamily="34" charset="-122"/>
              </a:rPr>
              <a:t>CCB</a:t>
            </a:r>
            <a:r>
              <a:rPr lang="zh-CN" altLang="en-US" sz="4400" dirty="0" smtClean="0">
                <a:latin typeface="微软雅黑" panose="020B0503020204020204" pitchFamily="34" charset="-122"/>
                <a:ea typeface="微软雅黑" panose="020B0503020204020204" pitchFamily="34" charset="-122"/>
              </a:rPr>
              <a:t>人员为其他开发小组的组长</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374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46930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需求变更申请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报告</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[8]</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4184402" y="3200"/>
            <a:ext cx="5227785" cy="6854800"/>
          </a:xfrm>
          <a:prstGeom prst="rect">
            <a:avLst/>
          </a:prstGeom>
          <a:ln>
            <a:solidFill>
              <a:schemeClr val="tx1"/>
            </a:solidFill>
          </a:ln>
        </p:spPr>
      </p:pic>
    </p:spTree>
    <p:extLst>
      <p:ext uri="{BB962C8B-B14F-4D97-AF65-F5344CB8AC3E}">
        <p14:creationId xmlns:p14="http://schemas.microsoft.com/office/powerpoint/2010/main" val="300053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64290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需求管理工具与需求变更影响分析</a:t>
            </a:r>
          </a:p>
        </p:txBody>
      </p:sp>
      <p:pic>
        <p:nvPicPr>
          <p:cNvPr id="6" name="图片 5"/>
          <p:cNvPicPr>
            <a:picLocks noChangeAspect="1"/>
          </p:cNvPicPr>
          <p:nvPr/>
        </p:nvPicPr>
        <p:blipFill>
          <a:blip r:embed="rId3"/>
          <a:stretch>
            <a:fillRect/>
          </a:stretch>
        </p:blipFill>
        <p:spPr>
          <a:xfrm>
            <a:off x="137814" y="1268760"/>
            <a:ext cx="11914788" cy="4320480"/>
          </a:xfrm>
          <a:prstGeom prst="rect">
            <a:avLst/>
          </a:prstGeom>
          <a:ln>
            <a:solidFill>
              <a:schemeClr val="tx1"/>
            </a:solidFill>
          </a:ln>
        </p:spPr>
      </p:pic>
    </p:spTree>
    <p:extLst>
      <p:ext uri="{BB962C8B-B14F-4D97-AF65-F5344CB8AC3E}">
        <p14:creationId xmlns:p14="http://schemas.microsoft.com/office/powerpoint/2010/main" val="305653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64290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变更影响</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分析详情</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[8]</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550590" y="1124744"/>
            <a:ext cx="11123511" cy="5112568"/>
          </a:xfrm>
          <a:prstGeom prst="rect">
            <a:avLst/>
          </a:prstGeom>
          <a:ln>
            <a:solidFill>
              <a:schemeClr val="tx1"/>
            </a:solidFill>
          </a:ln>
        </p:spPr>
      </p:pic>
    </p:spTree>
    <p:extLst>
      <p:ext uri="{BB962C8B-B14F-4D97-AF65-F5344CB8AC3E}">
        <p14:creationId xmlns:p14="http://schemas.microsoft.com/office/powerpoint/2010/main" val="34812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历史跟踪</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42" y="1698932"/>
            <a:ext cx="11507913" cy="4168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8659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06</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6336006"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后续阶段的计划性安排</a:t>
            </a:r>
          </a:p>
        </p:txBody>
      </p:sp>
    </p:spTree>
    <p:extLst>
      <p:ext uri="{BB962C8B-B14F-4D97-AF65-F5344CB8AC3E}">
        <p14:creationId xmlns:p14="http://schemas.microsoft.com/office/powerpoint/2010/main" val="219762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652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安装与部署</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[9]</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014" y="201586"/>
            <a:ext cx="6067629" cy="330724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418" y="3495188"/>
            <a:ext cx="9774791" cy="3229462"/>
          </a:xfrm>
          <a:prstGeom prst="rect">
            <a:avLst/>
          </a:prstGeom>
        </p:spPr>
      </p:pic>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56223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测试计划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[10]</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222" y="284569"/>
            <a:ext cx="7949158" cy="292261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5426" y="3237602"/>
            <a:ext cx="10402201" cy="3391194"/>
          </a:xfrm>
          <a:prstGeom prst="rect">
            <a:avLst/>
          </a:prstGeom>
        </p:spPr>
      </p:pic>
    </p:spTree>
    <p:extLst>
      <p:ext uri="{BB962C8B-B14F-4D97-AF65-F5344CB8AC3E}">
        <p14:creationId xmlns:p14="http://schemas.microsoft.com/office/powerpoint/2010/main" val="303174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培训</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1011562" y="4517699"/>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330" t="6591" r="1753" b="4694"/>
          <a:stretch/>
        </p:blipFill>
        <p:spPr>
          <a:xfrm>
            <a:off x="4149050" y="280796"/>
            <a:ext cx="5937866" cy="275630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018" y="3156134"/>
            <a:ext cx="7035182" cy="3554129"/>
          </a:xfrm>
          <a:prstGeom prst="rect">
            <a:avLst/>
          </a:prstGeom>
        </p:spPr>
      </p:pic>
    </p:spTree>
    <p:extLst>
      <p:ext uri="{BB962C8B-B14F-4D97-AF65-F5344CB8AC3E}">
        <p14:creationId xmlns:p14="http://schemas.microsoft.com/office/powerpoint/2010/main" val="175974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设计与实现</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[12]</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2484144" y="1430189"/>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76" y="3652666"/>
            <a:ext cx="9989830" cy="299578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414131"/>
            <a:ext cx="5726537" cy="3121331"/>
          </a:xfrm>
          <a:prstGeom prst="rect">
            <a:avLst/>
          </a:prstGeom>
        </p:spPr>
      </p:pic>
    </p:spTree>
    <p:extLst>
      <p:ext uri="{BB962C8B-B14F-4D97-AF65-F5344CB8AC3E}">
        <p14:creationId xmlns:p14="http://schemas.microsoft.com/office/powerpoint/2010/main" val="41617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系统维护</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[13]</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9" name="文本框 8"/>
          <p:cNvSpPr txBox="1"/>
          <p:nvPr/>
        </p:nvSpPr>
        <p:spPr>
          <a:xfrm>
            <a:off x="526481" y="292863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098" y="1636878"/>
            <a:ext cx="9633067" cy="3830472"/>
          </a:xfrm>
          <a:prstGeom prst="rect">
            <a:avLst/>
          </a:prstGeom>
        </p:spPr>
      </p:pic>
    </p:spTree>
    <p:extLst>
      <p:ext uri="{BB962C8B-B14F-4D97-AF65-F5344CB8AC3E}">
        <p14:creationId xmlns:p14="http://schemas.microsoft.com/office/powerpoint/2010/main" val="187229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系统维护</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[13]</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897733" y="2928922"/>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484" y="147461"/>
            <a:ext cx="8561165" cy="6536710"/>
          </a:xfrm>
          <a:prstGeom prst="rect">
            <a:avLst/>
          </a:prstGeom>
        </p:spPr>
      </p:pic>
    </p:spTree>
    <p:extLst>
      <p:ext uri="{BB962C8B-B14F-4D97-AF65-F5344CB8AC3E}">
        <p14:creationId xmlns:p14="http://schemas.microsoft.com/office/powerpoint/2010/main" val="236817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7" name="矩形 6"/>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8" name="矩形 7"/>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9" name="矩形 8"/>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1" name="矩形 10"/>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矩形 11"/>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12"/>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4" name="矩形 13"/>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5" name="矩形 14"/>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6" name="文本框 15"/>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07</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7" name="文本框 16"/>
          <p:cNvSpPr txBox="1"/>
          <p:nvPr/>
        </p:nvSpPr>
        <p:spPr>
          <a:xfrm>
            <a:off x="5474994" y="3088951"/>
            <a:ext cx="4882162" cy="830997"/>
          </a:xfrm>
          <a:prstGeom prst="rect">
            <a:avLst/>
          </a:prstGeom>
          <a:noFill/>
        </p:spPr>
        <p:txBody>
          <a:bodyPr wrap="square" rtlCol="0">
            <a:spAutoFit/>
          </a:bodyPr>
          <a:lstStyle/>
          <a:p>
            <a:r>
              <a:rPr lang="zh-CN" altLang="en-US"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实现演示</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文本框 1"/>
          <p:cNvSpPr txBox="1"/>
          <p:nvPr/>
        </p:nvSpPr>
        <p:spPr>
          <a:xfrm>
            <a:off x="0" y="5179218"/>
            <a:ext cx="12192000" cy="1200329"/>
          </a:xfrm>
          <a:prstGeom prst="rect">
            <a:avLst/>
          </a:prstGeom>
          <a:solidFill>
            <a:schemeClr val="accent1">
              <a:lumMod val="40000"/>
              <a:lumOff val="60000"/>
            </a:schemeClr>
          </a:solidFill>
        </p:spPr>
        <p:txBody>
          <a:bodyPr wrap="square" rtlCol="0">
            <a:spAutoFit/>
          </a:bodyPr>
          <a:lstStyle/>
          <a:p>
            <a:pPr algn="ctr"/>
            <a:r>
              <a:rPr lang="zh-CN" altLang="en-US" sz="4000" dirty="0" smtClean="0"/>
              <a:t>大家可以访问：</a:t>
            </a:r>
            <a:r>
              <a:rPr lang="en-US" altLang="zh-CN" sz="4000" dirty="0" smtClean="0">
                <a:hlinkClick r:id="rId3"/>
              </a:rPr>
              <a:t>https://www.kingofsingledog.club</a:t>
            </a:r>
            <a:endParaRPr lang="en-US" altLang="zh-CN" sz="4000" dirty="0" smtClean="0"/>
          </a:p>
          <a:p>
            <a:pPr algn="ctr"/>
            <a:r>
              <a:rPr lang="zh-CN" altLang="en-US" sz="3200" dirty="0" smtClean="0"/>
              <a:t>复制链接到浏览器（</a:t>
            </a:r>
            <a:r>
              <a:rPr lang="en-US" altLang="zh-CN" sz="3200" dirty="0" smtClean="0"/>
              <a:t>Android</a:t>
            </a:r>
            <a:r>
              <a:rPr lang="zh-CN" altLang="en-US" sz="3200" dirty="0" smtClean="0"/>
              <a:t>，</a:t>
            </a:r>
            <a:r>
              <a:rPr lang="en-US" altLang="zh-CN" sz="3200" dirty="0" smtClean="0"/>
              <a:t>IOS</a:t>
            </a:r>
            <a:r>
              <a:rPr lang="zh-CN" altLang="en-US" sz="3200" dirty="0" smtClean="0"/>
              <a:t>，</a:t>
            </a:r>
            <a:r>
              <a:rPr lang="en-US" altLang="zh-CN" sz="3200" dirty="0" smtClean="0"/>
              <a:t>PC</a:t>
            </a:r>
            <a:r>
              <a:rPr lang="zh-CN" altLang="en-US" sz="3200" dirty="0" smtClean="0"/>
              <a:t>均可访问，已兼容）</a:t>
            </a:r>
            <a:endParaRPr lang="en-US" altLang="zh-CN" sz="3200" dirty="0" smtClean="0"/>
          </a:p>
        </p:txBody>
      </p:sp>
    </p:spTree>
    <p:extLst>
      <p:ext uri="{BB962C8B-B14F-4D97-AF65-F5344CB8AC3E}">
        <p14:creationId xmlns:p14="http://schemas.microsoft.com/office/powerpoint/2010/main" val="21828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08</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en-US" altLang="zh-CN"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01854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092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6477602" y="1587"/>
            <a:ext cx="5197308" cy="6856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148444" y="924557"/>
            <a:ext cx="6119945" cy="584775"/>
          </a:xfrm>
          <a:prstGeom prst="rect">
            <a:avLst/>
          </a:prstGeom>
        </p:spPr>
        <p:txBody>
          <a:bodyPr wrap="none">
            <a:spAutoFit/>
          </a:bodyPr>
          <a:lstStyle/>
          <a:p>
            <a:r>
              <a:rPr lang="zh-CN" altLang="en-US" sz="3200" b="1" spc="20" dirty="0">
                <a:latin typeface="宋体" panose="02010600030101010101" pitchFamily="2" charset="-122"/>
                <a:ea typeface="宋体" panose="02010600030101010101" pitchFamily="2" charset="-122"/>
                <a:cs typeface="宋体" panose="02010600030101010101" pitchFamily="2" charset="-122"/>
              </a:rPr>
              <a:t>目的：</a:t>
            </a:r>
            <a:r>
              <a:rPr lang="zh-CN" altLang="zh-CN" sz="2000" b="1" spc="20" dirty="0" smtClean="0">
                <a:latin typeface="Century Gothic" panose="020B0502020202020204" pitchFamily="34" charset="0"/>
                <a:ea typeface="宋体" panose="02010600030101010101" pitchFamily="2" charset="-122"/>
                <a:cs typeface="Times New Roman" panose="02020603050405020304" pitchFamily="18" charset="0"/>
              </a:rPr>
              <a:t>收拾心情，为更好的工作、合作打下基础</a:t>
            </a:r>
            <a:endParaRPr lang="zh-CN" altLang="en-US" sz="2000" b="1" dirty="0"/>
          </a:p>
        </p:txBody>
      </p:sp>
      <p:sp>
        <p:nvSpPr>
          <p:cNvPr id="8" name="矩形 7"/>
          <p:cNvSpPr/>
          <p:nvPr/>
        </p:nvSpPr>
        <p:spPr>
          <a:xfrm>
            <a:off x="1170766" y="1757508"/>
            <a:ext cx="4075299" cy="1923604"/>
          </a:xfrm>
          <a:prstGeom prst="rect">
            <a:avLst/>
          </a:prstGeom>
        </p:spPr>
        <p:txBody>
          <a:bodyPr wrap="square">
            <a:spAutoFit/>
          </a:bodyPr>
          <a:lstStyle/>
          <a:p>
            <a:pPr marL="45720" algn="ctr">
              <a:spcBef>
                <a:spcPts val="600"/>
              </a:spcBef>
              <a:spcAft>
                <a:spcPts val="0"/>
              </a:spcAft>
            </a:pPr>
            <a:r>
              <a:rPr lang="zh-CN" altLang="en-US" sz="3200" b="1" spc="20" dirty="0" smtClean="0">
                <a:latin typeface="宋体" panose="02010600030101010101" pitchFamily="2" charset="-122"/>
                <a:ea typeface="宋体" panose="02010600030101010101" pitchFamily="2" charset="-122"/>
                <a:cs typeface="宋体" panose="02010600030101010101" pitchFamily="2" charset="-122"/>
              </a:rPr>
              <a:t>安排</a:t>
            </a:r>
            <a:endParaRPr lang="en-US" altLang="zh-CN" sz="3200" b="1" spc="20" dirty="0" smtClean="0">
              <a:latin typeface="宋体" panose="02010600030101010101" pitchFamily="2" charset="-122"/>
              <a:ea typeface="宋体" panose="02010600030101010101" pitchFamily="2" charset="-122"/>
              <a:cs typeface="宋体" panose="02010600030101010101" pitchFamily="2" charset="-122"/>
            </a:endParaRPr>
          </a:p>
          <a:p>
            <a:pPr marL="45720">
              <a:spcBef>
                <a:spcPts val="600"/>
              </a:spcBef>
              <a:spcAft>
                <a:spcPts val="0"/>
              </a:spcAft>
            </a:pPr>
            <a:r>
              <a:rPr lang="en-US" altLang="zh-CN" sz="2400" spc="20" dirty="0" smtClean="0">
                <a:latin typeface="宋体" panose="02010600030101010101" pitchFamily="2" charset="-122"/>
                <a:ea typeface="宋体" panose="02010600030101010101" pitchFamily="2" charset="-122"/>
                <a:cs typeface="宋体" panose="02010600030101010101" pitchFamily="2" charset="-122"/>
              </a:rPr>
              <a:t>16:30-17:55 </a:t>
            </a:r>
            <a:r>
              <a:rPr lang="zh-CN" altLang="zh-CN" sz="2400" spc="20" dirty="0">
                <a:latin typeface="Consolas" panose="020B0609020204030204" pitchFamily="49" charset="0"/>
                <a:ea typeface="宋体" panose="02010600030101010101" pitchFamily="2" charset="-122"/>
                <a:cs typeface="宋体" panose="02010600030101010101" pitchFamily="2" charset="-122"/>
              </a:rPr>
              <a:t>醉麻辣 吃饭</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a:latin typeface="宋体" panose="02010600030101010101" pitchFamily="2" charset="-122"/>
                <a:ea typeface="宋体" panose="02010600030101010101" pitchFamily="2" charset="-122"/>
                <a:cs typeface="宋体" panose="02010600030101010101" pitchFamily="2" charset="-122"/>
              </a:rPr>
              <a:t>17:55-19:43 </a:t>
            </a:r>
            <a:r>
              <a:rPr lang="zh-CN" altLang="en-US" sz="2400" spc="20" dirty="0" smtClean="0">
                <a:latin typeface="Consolas" panose="020B0609020204030204" pitchFamily="49" charset="0"/>
                <a:ea typeface="宋体" panose="02010600030101010101" pitchFamily="2" charset="-122"/>
                <a:cs typeface="宋体" panose="02010600030101010101" pitchFamily="2" charset="-122"/>
              </a:rPr>
              <a:t>看</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电影</a:t>
            </a: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a:t>
            </a:r>
            <a:r>
              <a:rPr lang="zh-CN" altLang="en-US" sz="2400" spc="20" dirty="0" smtClean="0">
                <a:latin typeface="Consolas" panose="020B0609020204030204" pitchFamily="49" charset="0"/>
                <a:ea typeface="宋体" panose="02010600030101010101" pitchFamily="2" charset="-122"/>
                <a:cs typeface="宋体" panose="02010600030101010101" pitchFamily="2" charset="-122"/>
              </a:rPr>
              <a:t>毒液</a:t>
            </a: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a:latin typeface="宋体" panose="02010600030101010101" pitchFamily="2" charset="-122"/>
                <a:ea typeface="宋体" panose="02010600030101010101" pitchFamily="2" charset="-122"/>
                <a:cs typeface="宋体" panose="02010600030101010101" pitchFamily="2" charset="-122"/>
              </a:rPr>
              <a:t>19:43-22;30 </a:t>
            </a:r>
            <a:r>
              <a:rPr lang="zh-CN" altLang="zh-CN" sz="2400" spc="20" dirty="0">
                <a:latin typeface="Consolas" panose="020B0609020204030204" pitchFamily="49" charset="0"/>
                <a:ea typeface="宋体" panose="02010600030101010101" pitchFamily="2" charset="-122"/>
                <a:cs typeface="宋体" panose="02010600030101010101" pitchFamily="2" charset="-122"/>
              </a:rPr>
              <a:t>唱</a:t>
            </a:r>
            <a:r>
              <a:rPr lang="en-US" altLang="zh-CN" sz="2400" spc="20" dirty="0">
                <a:latin typeface="Consolas" panose="020B0609020204030204" pitchFamily="49" charset="0"/>
                <a:ea typeface="宋体" panose="02010600030101010101" pitchFamily="2" charset="-122"/>
                <a:cs typeface="宋体" panose="02010600030101010101" pitchFamily="2" charset="-122"/>
              </a:rPr>
              <a:t>K</a:t>
            </a:r>
            <a:endParaRPr lang="zh-CN" altLang="zh-CN" sz="2800" spc="20" dirty="0">
              <a:effectLst/>
              <a:latin typeface="Consolas" panose="020B0609020204030204" pitchFamily="49" charset="0"/>
              <a:ea typeface="宋体" panose="02010600030101010101" pitchFamily="2" charset="-122"/>
              <a:cs typeface="Times New Roman" panose="02020603050405020304" pitchFamily="18" charset="0"/>
            </a:endParaRPr>
          </a:p>
        </p:txBody>
      </p:sp>
      <p:sp>
        <p:nvSpPr>
          <p:cNvPr id="2" name="矩形 1"/>
          <p:cNvSpPr/>
          <p:nvPr/>
        </p:nvSpPr>
        <p:spPr>
          <a:xfrm>
            <a:off x="526481" y="3736900"/>
            <a:ext cx="5667076" cy="2954655"/>
          </a:xfrm>
          <a:prstGeom prst="rect">
            <a:avLst/>
          </a:prstGeom>
        </p:spPr>
        <p:txBody>
          <a:bodyPr wrap="square">
            <a:spAutoFit/>
          </a:bodyPr>
          <a:lstStyle/>
          <a:p>
            <a:pPr marL="45720" algn="ctr">
              <a:spcBef>
                <a:spcPts val="600"/>
              </a:spcBef>
            </a:pPr>
            <a:r>
              <a:rPr lang="zh-CN" altLang="en-US" sz="3200" b="1" spc="20" dirty="0">
                <a:latin typeface="宋体" panose="02010600030101010101" pitchFamily="2" charset="-122"/>
                <a:ea typeface="宋体" panose="02010600030101010101" pitchFamily="2" charset="-122"/>
                <a:cs typeface="宋体" panose="02010600030101010101" pitchFamily="2" charset="-122"/>
              </a:rPr>
              <a:t>结论：</a:t>
            </a:r>
            <a:endParaRPr lang="en-US" altLang="zh-CN" sz="3200" b="1" spc="20" dirty="0">
              <a:latin typeface="宋体" panose="02010600030101010101" pitchFamily="2" charset="-122"/>
              <a:ea typeface="宋体" panose="02010600030101010101" pitchFamily="2" charset="-122"/>
              <a:cs typeface="宋体" panose="02010600030101010101" pitchFamily="2" charset="-122"/>
            </a:endParaRPr>
          </a:p>
          <a:p>
            <a:pPr marL="45720">
              <a:spcBef>
                <a:spcPts val="600"/>
              </a:spcBef>
              <a:spcAft>
                <a:spcPts val="0"/>
              </a:spcAft>
            </a:pP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  </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大家</a:t>
            </a:r>
            <a:r>
              <a:rPr lang="zh-CN" altLang="zh-CN" sz="2400" spc="20" dirty="0">
                <a:latin typeface="Consolas" panose="020B0609020204030204" pitchFamily="49" charset="0"/>
                <a:ea typeface="宋体" panose="02010600030101010101" pitchFamily="2" charset="-122"/>
                <a:cs typeface="宋体" panose="02010600030101010101" pitchFamily="2" charset="-122"/>
              </a:rPr>
              <a:t>不太能吃辣，下次应该去不辣的地方吃。</a:t>
            </a:r>
            <a:r>
              <a:rPr lang="en-US" altLang="zh-CN" sz="2400" spc="20" dirty="0">
                <a:latin typeface="Consolas" panose="020B0609020204030204" pitchFamily="49" charset="0"/>
                <a:ea typeface="宋体" panose="02010600030101010101" pitchFamily="2" charset="-122"/>
                <a:cs typeface="宋体" panose="02010600030101010101" pitchFamily="2" charset="-122"/>
              </a:rPr>
              <a:t>5D</a:t>
            </a:r>
            <a:r>
              <a:rPr lang="zh-CN" altLang="zh-CN" sz="2400" spc="20" dirty="0">
                <a:latin typeface="Consolas" panose="020B0609020204030204" pitchFamily="49" charset="0"/>
                <a:ea typeface="宋体" panose="02010600030101010101" pitchFamily="2" charset="-122"/>
                <a:cs typeface="宋体" panose="02010600030101010101" pitchFamily="2" charset="-122"/>
              </a:rPr>
              <a:t>电影挺刺激。</a:t>
            </a:r>
            <a:r>
              <a:rPr lang="en-US" altLang="zh-CN" sz="2400" spc="20" dirty="0">
                <a:latin typeface="Consolas" panose="020B0609020204030204" pitchFamily="49" charset="0"/>
                <a:ea typeface="宋体" panose="02010600030101010101" pitchFamily="2" charset="-122"/>
                <a:cs typeface="宋体" panose="02010600030101010101" pitchFamily="2" charset="-122"/>
              </a:rPr>
              <a:t>K</a:t>
            </a:r>
            <a:r>
              <a:rPr lang="zh-CN" altLang="zh-CN" sz="2400" spc="20" dirty="0">
                <a:latin typeface="Consolas" panose="020B0609020204030204" pitchFamily="49" charset="0"/>
                <a:ea typeface="宋体" panose="02010600030101010101" pitchFamily="2" charset="-122"/>
                <a:cs typeface="宋体" panose="02010600030101010101" pitchFamily="2" charset="-122"/>
              </a:rPr>
              <a:t>歌大家很强，表现极佳，可以多多组织。</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  </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这</a:t>
            </a:r>
            <a:r>
              <a:rPr lang="zh-CN" altLang="zh-CN" sz="2400" spc="20" dirty="0">
                <a:latin typeface="Consolas" panose="020B0609020204030204" pitchFamily="49" charset="0"/>
                <a:ea typeface="宋体" panose="02010600030101010101" pitchFamily="2" charset="-122"/>
                <a:cs typeface="宋体" panose="02010600030101010101" pitchFamily="2" charset="-122"/>
              </a:rPr>
              <a:t>次活动基本达到原定目标，组内部更加团结熟悉了，为接下来的工作奠定了良好的基础</a:t>
            </a:r>
            <a:r>
              <a:rPr lang="zh-CN" altLang="zh-CN" spc="20" dirty="0">
                <a:latin typeface="Consolas" panose="020B0609020204030204" pitchFamily="49" charset="0"/>
                <a:ea typeface="宋体" panose="02010600030101010101" pitchFamily="2" charset="-122"/>
                <a:cs typeface="宋体" panose="02010600030101010101" pitchFamily="2" charset="-122"/>
              </a:rPr>
              <a:t>。</a:t>
            </a:r>
            <a:endParaRPr lang="zh-CN" altLang="zh-CN" sz="2000" spc="20" dirty="0">
              <a:latin typeface="Consolas" panose="020B0609020204030204" pitchFamily="49" charset="0"/>
              <a:ea typeface="宋体" panose="02010600030101010101" pitchFamily="2" charset="-122"/>
              <a:cs typeface="Times New Roman" panose="02020603050405020304" pitchFamily="18" charset="0"/>
            </a:endParaRPr>
          </a:p>
        </p:txBody>
      </p:sp>
      <p:pic>
        <p:nvPicPr>
          <p:cNvPr id="10" name="图片 9" descr="C:\Users\zucc409\AppData\Local\Temp\WeChat Files\24a3734d31ad9cb6dc8997b1e7d0c72.jpg"/>
          <p:cNvPicPr/>
          <p:nvPr/>
        </p:nvPicPr>
        <p:blipFill>
          <a:blip r:embed="rId4">
            <a:extLst>
              <a:ext uri="{28A0092B-C50C-407E-A947-70E740481C1C}">
                <a14:useLocalDpi xmlns:a14="http://schemas.microsoft.com/office/drawing/2010/main" val="0"/>
              </a:ext>
            </a:extLst>
          </a:blip>
          <a:srcRect/>
          <a:stretch>
            <a:fillRect/>
          </a:stretch>
        </p:blipFill>
        <p:spPr bwMode="auto">
          <a:xfrm>
            <a:off x="6477602" y="2982350"/>
            <a:ext cx="5197308" cy="3891051"/>
          </a:xfrm>
          <a:prstGeom prst="rect">
            <a:avLst/>
          </a:prstGeom>
          <a:noFill/>
          <a:ln>
            <a:noFill/>
          </a:ln>
        </p:spPr>
      </p:pic>
    </p:spTree>
    <p:extLst>
      <p:ext uri="{BB962C8B-B14F-4D97-AF65-F5344CB8AC3E}">
        <p14:creationId xmlns:p14="http://schemas.microsoft.com/office/powerpoint/2010/main" val="26548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a:t>
            </a:r>
            <a:r>
              <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跟踪</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9" y="1257301"/>
            <a:ext cx="11626368" cy="46420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70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09</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问题回答</a:t>
            </a:r>
          </a:p>
        </p:txBody>
      </p:sp>
    </p:spTree>
    <p:extLst>
      <p:ext uri="{BB962C8B-B14F-4D97-AF65-F5344CB8AC3E}">
        <p14:creationId xmlns:p14="http://schemas.microsoft.com/office/powerpoint/2010/main" val="116489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问题回答</a:t>
            </a:r>
          </a:p>
        </p:txBody>
      </p:sp>
      <p:sp>
        <p:nvSpPr>
          <p:cNvPr id="2" name="矩形 1"/>
          <p:cNvSpPr/>
          <p:nvPr/>
        </p:nvSpPr>
        <p:spPr>
          <a:xfrm>
            <a:off x="265739" y="678824"/>
            <a:ext cx="11491090" cy="6124754"/>
          </a:xfrm>
          <a:prstGeom prst="rect">
            <a:avLst/>
          </a:prstGeom>
        </p:spPr>
        <p:txBody>
          <a:bodyPr wrap="square">
            <a:spAutoFit/>
          </a:bodyPr>
          <a:lstStyle/>
          <a:p>
            <a:pPr>
              <a:lnSpc>
                <a:spcPct val="200000"/>
              </a:lnSpc>
            </a:pPr>
            <a:r>
              <a:rPr lang="zh-CN" altLang="en-US" sz="2800" dirty="0">
                <a:latin typeface="微软雅黑" panose="020B0503020204020204" pitchFamily="34" charset="-122"/>
                <a:ea typeface="微软雅黑" panose="020B0503020204020204" pitchFamily="34" charset="-122"/>
              </a:rPr>
              <a:t>1、 首先，我们会和需求提出者进行讨论，了解这个“移动课堂助理”的</a:t>
            </a:r>
            <a:r>
              <a:rPr lang="zh-CN" altLang="en-US" sz="2800" b="1" dirty="0">
                <a:latin typeface="微软雅黑" panose="020B0503020204020204" pitchFamily="34" charset="-122"/>
                <a:ea typeface="微软雅黑" panose="020B0503020204020204" pitchFamily="34" charset="-122"/>
              </a:rPr>
              <a:t>需求是如何产生</a:t>
            </a:r>
            <a:r>
              <a:rPr lang="zh-CN" altLang="en-US" sz="2800" dirty="0">
                <a:latin typeface="微软雅黑" panose="020B0503020204020204" pitchFamily="34" charset="-122"/>
                <a:ea typeface="微软雅黑" panose="020B0503020204020204" pitchFamily="34" charset="-122"/>
              </a:rPr>
              <a:t>的，它是为了</a:t>
            </a:r>
            <a:r>
              <a:rPr lang="zh-CN" altLang="en-US" sz="2800" b="1" dirty="0">
                <a:latin typeface="微软雅黑" panose="020B0503020204020204" pitchFamily="34" charset="-122"/>
                <a:ea typeface="微软雅黑" panose="020B0503020204020204" pitchFamily="34" charset="-122"/>
              </a:rPr>
              <a:t>解决一个什么的问题</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 询问我们能在这个</a:t>
            </a:r>
            <a:r>
              <a:rPr lang="zh-CN" altLang="en-US" sz="2800" b="1" dirty="0">
                <a:latin typeface="微软雅黑" panose="020B0503020204020204" pitchFamily="34" charset="-122"/>
                <a:ea typeface="微软雅黑" panose="020B0503020204020204" pitchFamily="34" charset="-122"/>
              </a:rPr>
              <a:t>开发过程中收获</a:t>
            </a:r>
            <a:r>
              <a:rPr lang="zh-CN" altLang="en-US" sz="2800" dirty="0">
                <a:latin typeface="微软雅黑" panose="020B0503020204020204" pitchFamily="34" charset="-122"/>
                <a:ea typeface="微软雅黑" panose="020B0503020204020204" pitchFamily="34" charset="-122"/>
              </a:rPr>
              <a:t>什么？如果</a:t>
            </a:r>
            <a:r>
              <a:rPr lang="zh-CN" altLang="en-US" sz="2800" b="1" dirty="0">
                <a:latin typeface="微软雅黑" panose="020B0503020204020204" pitchFamily="34" charset="-122"/>
                <a:ea typeface="微软雅黑" panose="020B0503020204020204" pitchFamily="34" charset="-122"/>
              </a:rPr>
              <a:t>没有则不接受</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如果接受，我们会先进行</a:t>
            </a:r>
            <a:r>
              <a:rPr lang="zh-CN" altLang="en-US" sz="2800" b="1" dirty="0">
                <a:latin typeface="微软雅黑" panose="020B0503020204020204" pitchFamily="34" charset="-122"/>
                <a:ea typeface="微软雅黑" panose="020B0503020204020204" pitchFamily="34" charset="-122"/>
              </a:rPr>
              <a:t>可行性分析</a:t>
            </a:r>
            <a:r>
              <a:rPr lang="zh-CN" altLang="en-US" sz="2800" dirty="0">
                <a:latin typeface="微软雅黑" panose="020B0503020204020204" pitchFamily="34" charset="-122"/>
                <a:ea typeface="微软雅黑" panose="020B0503020204020204" pitchFamily="34" charset="-122"/>
              </a:rPr>
              <a:t>，探究这个是否可行，如果不可行则</a:t>
            </a:r>
            <a:r>
              <a:rPr lang="zh-CN" altLang="en-US" sz="2800" dirty="0" smtClean="0">
                <a:latin typeface="微软雅黑" panose="020B0503020204020204" pitchFamily="34" charset="-122"/>
                <a:ea typeface="微软雅黑" panose="020B0503020204020204" pitchFamily="34" charset="-122"/>
              </a:rPr>
              <a:t>终止。</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 如果可行则按照项目的五个阶段（</a:t>
            </a:r>
            <a:r>
              <a:rPr lang="zh-CN" altLang="en-US" sz="2800" b="1" dirty="0">
                <a:latin typeface="微软雅黑" panose="020B0503020204020204" pitchFamily="34" charset="-122"/>
                <a:ea typeface="微软雅黑" panose="020B0503020204020204" pitchFamily="34" charset="-122"/>
              </a:rPr>
              <a:t>启动、计划、执行、控制、收尾</a:t>
            </a:r>
            <a:r>
              <a:rPr lang="zh-CN" altLang="en-US" sz="2800" dirty="0">
                <a:latin typeface="微软雅黑" panose="020B0503020204020204" pitchFamily="34" charset="-122"/>
                <a:ea typeface="微软雅黑" panose="020B0503020204020204" pitchFamily="34" charset="-122"/>
              </a:rPr>
              <a:t>）进行 </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190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10</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项目总结</a:t>
            </a:r>
          </a:p>
        </p:txBody>
      </p:sp>
    </p:spTree>
    <p:extLst>
      <p:ext uri="{BB962C8B-B14F-4D97-AF65-F5344CB8AC3E}">
        <p14:creationId xmlns:p14="http://schemas.microsoft.com/office/powerpoint/2010/main" val="245532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0127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经验与教训</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矩形 7"/>
          <p:cNvSpPr/>
          <p:nvPr/>
        </p:nvSpPr>
        <p:spPr>
          <a:xfrm>
            <a:off x="164882" y="1009497"/>
            <a:ext cx="11680277" cy="5386090"/>
          </a:xfrm>
          <a:prstGeom prst="rect">
            <a:avLst/>
          </a:prstGeom>
        </p:spPr>
        <p:txBody>
          <a:bodyPr wrap="square">
            <a:spAutoFit/>
          </a:bodyPr>
          <a:lstStyle/>
          <a:p>
            <a:pPr lvl="0" algn="just">
              <a:spcAft>
                <a:spcPts val="0"/>
              </a:spcAft>
            </a:pPr>
            <a:r>
              <a:rPr lang="zh-CN" altLang="en-US" sz="2800" b="1" kern="100" dirty="0" smtClean="0">
                <a:latin typeface="Calibri" panose="020F0502020204030204" pitchFamily="34" charset="0"/>
                <a:ea typeface="宋体" panose="02010600030101010101" pitchFamily="2" charset="-122"/>
                <a:cs typeface="Times New Roman" panose="02020603050405020304" pitchFamily="18" charset="0"/>
              </a:rPr>
              <a:t>碰到的问题：</a:t>
            </a:r>
            <a:endPar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原型开发过程中，我们常常有先入为主的想法，认为自己的设计十分完美，用户一定会喜欢，结果往往事与愿违，用户有另外的想法，觉得我们的设计不符合他的需求</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团队沟通中，我们在讨论一个问题时，一个人表达了自己的想法后，常常会有这样一个声音“哦！我懂你</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p>
          <a:p>
            <a:pPr lvl="0" algn="just">
              <a:lnSpc>
                <a:spcPct val="150000"/>
              </a:lnSpc>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思</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！”后来发现，两人之间并没有理解对方的意思</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3.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组员</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家属对于组员工作的不理解，一定程度上影响了项目的进行</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任务</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、资源分配不均匀，导致人员</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过载</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sz="2800" b="1" kern="100" dirty="0" smtClean="0">
                <a:latin typeface="Calibri" panose="020F0502020204030204" pitchFamily="34" charset="0"/>
                <a:ea typeface="宋体" panose="02010600030101010101" pitchFamily="2" charset="-122"/>
                <a:cs typeface="Times New Roman" panose="02020603050405020304" pitchFamily="18" charset="0"/>
              </a:rPr>
              <a:t>问题分析：</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过于自信。要及时、有效地和用户进行确认和要学会聆听、尊重用户，也可以适当提出建议，但不能钻牛角尖</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自然语言往往充满了歧义。如果你理解了对方的想法最好的方法就是用自己的话复述给对方听，用于相互</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确认。</a:t>
            </a:r>
          </a:p>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干系</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人识别不充分。要多多沟通</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控制</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力度不够，需要多增加控制手段。</a:t>
            </a:r>
          </a:p>
        </p:txBody>
      </p:sp>
    </p:spTree>
    <p:extLst>
      <p:ext uri="{BB962C8B-B14F-4D97-AF65-F5344CB8AC3E}">
        <p14:creationId xmlns:p14="http://schemas.microsoft.com/office/powerpoint/2010/main" val="367767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组员个人总结</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1352492"/>
            <a:ext cx="10933188" cy="5048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896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6219421"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组员个人总结</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苏碧青的感想</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3" name="矩形 2"/>
          <p:cNvSpPr/>
          <p:nvPr/>
        </p:nvSpPr>
        <p:spPr>
          <a:xfrm>
            <a:off x="265739" y="1117645"/>
            <a:ext cx="11542426" cy="5632311"/>
          </a:xfrm>
          <a:prstGeom prst="rect">
            <a:avLst/>
          </a:prstGeom>
        </p:spPr>
        <p:txBody>
          <a:bodyPr wrap="square">
            <a:spAutoFit/>
          </a:bodyPr>
          <a:lstStyle/>
          <a:p>
            <a:pPr indent="266700" algn="just">
              <a:lnSpc>
                <a:spcPct val="150000"/>
              </a:lnSpc>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实际项目进度要比预期里程碑延迟两周，后期需求变更里程碑评审都来不及，个人感觉需求工程项目计划阶段的评审时间过长了，甚至还有一个组评审四次的现象，我整个惊呆。</a:t>
            </a:r>
          </a:p>
          <a:p>
            <a:pPr indent="266700" algn="just">
              <a:lnSpc>
                <a:spcPct val="150000"/>
              </a:lnSpc>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本学期的项目找的组员简直宇宙无敌螺旋合拍，项目过程与评审中几乎没有遇到过难以解决的情况，每次评审也都是顺顺利利，体验极佳。与上学期的可怕经历相比，完美诠释了找好队友的重要性！</a:t>
            </a:r>
          </a:p>
          <a:p>
            <a:pPr indent="266700" algn="just">
              <a:lnSpc>
                <a:spcPct val="150000"/>
              </a:lnSpc>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没什么建议，希望杨枨老师和侯老师沟通沟通，因为侯老师好像有一点点不喜欢渔乐生活这个课题，希望给个客观的好分数。</a:t>
            </a:r>
          </a:p>
          <a:p>
            <a:pPr indent="266700" algn="just">
              <a:lnSpc>
                <a:spcPct val="150000"/>
              </a:lnSpc>
              <a:spcAft>
                <a:spcPts val="0"/>
              </a:spcAft>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还有一点不懂的，为啥老师还要不停地给那些眼看就已经要挂的同学一次又一次机会呢</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真实社会很残酷的。</a:t>
            </a:r>
          </a:p>
        </p:txBody>
      </p:sp>
    </p:spTree>
    <p:extLst>
      <p:ext uri="{BB962C8B-B14F-4D97-AF65-F5344CB8AC3E}">
        <p14:creationId xmlns:p14="http://schemas.microsoft.com/office/powerpoint/2010/main" val="70577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6219421"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组员个人总结</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罗培</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铖的困惑</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3" name="矩形 2"/>
          <p:cNvSpPr/>
          <p:nvPr/>
        </p:nvSpPr>
        <p:spPr>
          <a:xfrm>
            <a:off x="265739" y="1117645"/>
            <a:ext cx="11542426" cy="4616648"/>
          </a:xfrm>
          <a:prstGeom prst="rect">
            <a:avLst/>
          </a:prstGeom>
        </p:spPr>
        <p:txBody>
          <a:bodyPr wrap="square">
            <a:spAutoFit/>
          </a:bodyPr>
          <a:lstStyle/>
          <a:p>
            <a:pPr lvl="0">
              <a:lnSpc>
                <a:spcPct val="150000"/>
              </a:lnSpc>
            </a:pPr>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zh-CN" altLang="zh-CN" sz="2800" dirty="0" smtClean="0">
                <a:latin typeface="微软雅黑" panose="020B0503020204020204" pitchFamily="34" charset="-122"/>
                <a:ea typeface="微软雅黑" panose="020B0503020204020204" pitchFamily="34" charset="-122"/>
              </a:rPr>
              <a:t>侯老师</a:t>
            </a:r>
            <a:r>
              <a:rPr lang="zh-CN" altLang="zh-CN" sz="2800" dirty="0">
                <a:latin typeface="微软雅黑" panose="020B0503020204020204" pitchFamily="34" charset="-122"/>
                <a:ea typeface="微软雅黑" panose="020B0503020204020204" pitchFamily="34" charset="-122"/>
              </a:rPr>
              <a:t>说项目的成功与否在于，你是不是想再来一次，你是不是想和同样的人再来一次。我觉得还可以吧，组员们都还不错，完成任务只是出于作业的原因，没有太多的意思。让一个团队前进的动力是</a:t>
            </a:r>
            <a:r>
              <a:rPr lang="en-US" altLang="zh-CN" sz="2800" dirty="0">
                <a:latin typeface="微软雅黑" panose="020B0503020204020204" pitchFamily="34" charset="-122"/>
                <a:ea typeface="微软雅黑" panose="020B0503020204020204" pitchFamily="34" charset="-122"/>
              </a:rPr>
              <a:t>pm</a:t>
            </a:r>
            <a:r>
              <a:rPr lang="zh-CN" altLang="zh-CN" sz="2800" dirty="0">
                <a:latin typeface="微软雅黑" panose="020B0503020204020204" pitchFamily="34" charset="-122"/>
                <a:ea typeface="微软雅黑" panose="020B0503020204020204" pitchFamily="34" charset="-122"/>
              </a:rPr>
              <a:t>给的吗</a:t>
            </a:r>
            <a:r>
              <a:rPr lang="zh-CN"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团队的动力到底是什么？</a:t>
            </a:r>
            <a:endParaRPr lang="zh-CN" altLang="zh-CN" sz="2800" dirty="0">
              <a:latin typeface="微软雅黑" panose="020B0503020204020204" pitchFamily="34" charset="-122"/>
              <a:ea typeface="微软雅黑" panose="020B0503020204020204" pitchFamily="34" charset="-122"/>
            </a:endParaRPr>
          </a:p>
          <a:p>
            <a:pPr lvl="0">
              <a:lnSpc>
                <a:spcPct val="150000"/>
              </a:lnSpc>
            </a:pPr>
            <a:r>
              <a:rPr lang="en-US" altLang="zh-CN" sz="2800" dirty="0" smtClean="0">
                <a:latin typeface="微软雅黑" panose="020B0503020204020204" pitchFamily="34" charset="-122"/>
                <a:ea typeface="微软雅黑" panose="020B0503020204020204" pitchFamily="34" charset="-122"/>
              </a:rPr>
              <a:t>       </a:t>
            </a:r>
            <a:r>
              <a:rPr lang="zh-CN" altLang="zh-CN" sz="2800" dirty="0" smtClean="0">
                <a:latin typeface="微软雅黑" panose="020B0503020204020204" pitchFamily="34" charset="-122"/>
                <a:ea typeface="微软雅黑" panose="020B0503020204020204" pitchFamily="34" charset="-122"/>
              </a:rPr>
              <a:t>有些</a:t>
            </a:r>
            <a:r>
              <a:rPr lang="zh-CN" altLang="zh-CN" sz="2800" dirty="0">
                <a:latin typeface="微软雅黑" panose="020B0503020204020204" pitchFamily="34" charset="-122"/>
                <a:ea typeface="微软雅黑" panose="020B0503020204020204" pitchFamily="34" charset="-122"/>
              </a:rPr>
              <a:t>公司的开发者是遍布世界各地的，他们单单只是用</a:t>
            </a:r>
            <a:r>
              <a:rPr lang="en-US" altLang="zh-CN" sz="2800" dirty="0" err="1">
                <a:latin typeface="微软雅黑" panose="020B0503020204020204" pitchFamily="34" charset="-122"/>
                <a:ea typeface="微软雅黑" panose="020B0503020204020204" pitchFamily="34" charset="-122"/>
              </a:rPr>
              <a:t>git</a:t>
            </a:r>
            <a:r>
              <a:rPr lang="zh-CN" altLang="zh-CN" sz="2800" dirty="0">
                <a:latin typeface="微软雅黑" panose="020B0503020204020204" pitchFamily="34" charset="-122"/>
                <a:ea typeface="微软雅黑" panose="020B0503020204020204" pitchFamily="34" charset="-122"/>
              </a:rPr>
              <a:t>协作吗，他们之间的</a:t>
            </a:r>
            <a:r>
              <a:rPr lang="en-US" altLang="zh-CN" sz="2800" dirty="0" err="1">
                <a:latin typeface="微软雅黑" panose="020B0503020204020204" pitchFamily="34" charset="-122"/>
                <a:ea typeface="微软雅黑" panose="020B0503020204020204" pitchFamily="34" charset="-122"/>
              </a:rPr>
              <a:t>ddl</a:t>
            </a:r>
            <a:r>
              <a:rPr lang="zh-CN" altLang="zh-CN" sz="2800" dirty="0">
                <a:latin typeface="微软雅黑" panose="020B0503020204020204" pitchFamily="34" charset="-122"/>
                <a:ea typeface="微软雅黑" panose="020B0503020204020204" pitchFamily="34" charset="-122"/>
              </a:rPr>
              <a:t>是怎么订的，项目管理者是怎么了解项目进度的，他们的模式和我们现在的面对面办公有啥区别？</a:t>
            </a:r>
            <a:endParaRPr lang="zh-CN" altLang="zh-CN" sz="28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700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w="2222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组员评价</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2" name="矩形 1"/>
          <p:cNvSpPr/>
          <p:nvPr/>
        </p:nvSpPr>
        <p:spPr>
          <a:xfrm>
            <a:off x="5791200" y="4360864"/>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郑丞钧</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工作认真负责，比较聪明，对于自己的份内的事能认真负责的做完，完成效果比较好</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但对于项目的其他部分好像并不感兴趣，开会时常有开小差之嫌，相比之下不够积极。</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90</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3536312" y="585579"/>
            <a:ext cx="6096000" cy="1323439"/>
          </a:xfrm>
          <a:prstGeom prst="rect">
            <a:avLst/>
          </a:prstGeom>
          <a:ln w="22225">
            <a:solidFill>
              <a:schemeClr val="accent1">
                <a:lumMod val="75000"/>
              </a:schemeClr>
            </a:solidFill>
          </a:ln>
        </p:spPr>
        <p:txBody>
          <a:bodyPr>
            <a:spAutoFit/>
          </a:bodyPr>
          <a:lstStyle/>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赵豪杰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工作认真负责，对项目比较关心，积极参与。</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不习惯熬夜。</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94</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265738" y="2154223"/>
            <a:ext cx="5220661" cy="1631216"/>
          </a:xfrm>
          <a:prstGeom prst="rect">
            <a:avLst/>
          </a:prstGeom>
          <a:ln w="22225">
            <a:solidFill>
              <a:schemeClr val="accent1">
                <a:lumMod val="75000"/>
              </a:schemeClr>
            </a:solidFill>
          </a:ln>
        </p:spPr>
        <p:txBody>
          <a:bodyPr wrap="square">
            <a:spAutoFit/>
          </a:bodyPr>
          <a:lstStyle/>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张</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嘉诚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能肝，熬夜经验丰富，工作认真负责、积极，思路清晰。</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白天效率好像不高，有时候不够果断。</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93</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5791200" y="2015768"/>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罗培铖</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实在，好相处，情绪稳定的单身狗，对于一些花里胡哨的东西都不屑一顾，对于写文档兴趣不大，但也认真负责的写文档，编程能力强。</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文字过于简练和口头化。</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92</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265739" y="4206976"/>
            <a:ext cx="5220661" cy="2246769"/>
          </a:xfrm>
          <a:prstGeom prst="rect">
            <a:avLst/>
          </a:prstGeom>
          <a:ln w="22225">
            <a:solidFill>
              <a:schemeClr val="accent1">
                <a:lumMod val="75000"/>
              </a:schemeClr>
            </a:solidFill>
          </a:ln>
        </p:spPr>
        <p:txBody>
          <a:bodyPr wrap="square">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苏碧青</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工作认真负责，对于细节非常苛求，有自己的想法，时常对杨枨老师的一些做法进行吐槽。</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个性比较强，但有时候情绪不稳定，可能会突然颓废。</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91</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3536313" y="587960"/>
            <a:ext cx="6096000" cy="1323439"/>
          </a:xfrm>
          <a:prstGeom prst="rect">
            <a:avLst/>
          </a:prstGeom>
          <a:ln w="22225">
            <a:solidFill>
              <a:schemeClr val="accent1">
                <a:lumMod val="75000"/>
              </a:schemeClr>
            </a:solidFill>
          </a:ln>
        </p:spPr>
        <p:txBody>
          <a:bodyPr>
            <a:spAutoFit/>
          </a:bodyPr>
          <a:lstStyle/>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赵豪杰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工作认真负责，对项目比较关心，积极参与。</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不习惯熬夜。</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94</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265739" y="2156604"/>
            <a:ext cx="5220661" cy="1631216"/>
          </a:xfrm>
          <a:prstGeom prst="rect">
            <a:avLst/>
          </a:prstGeom>
          <a:ln w="22225">
            <a:solidFill>
              <a:schemeClr val="accent1">
                <a:lumMod val="75000"/>
              </a:schemeClr>
            </a:solidFill>
          </a:ln>
        </p:spPr>
        <p:txBody>
          <a:bodyPr wrap="square">
            <a:spAutoFit/>
          </a:bodyPr>
          <a:lstStyle/>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张</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嘉诚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能肝，熬夜经验丰富，工作认真负责、积极，思路清晰。</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白天效率好像不高，有时候不够果断。</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93</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5791201" y="2018149"/>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罗培铖</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实在，好相处，情绪稳定的单身狗，对于一些花里胡哨的东西都不屑一顾，对于写文档兴趣不大，但也认真负责的写文档，编程能力强。</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文字过于简练和口头化。</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92</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5435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lang="en-US" altLang="zh-CN" sz="11500" dirty="0" smtClean="0">
                <a:solidFill>
                  <a:prstClr val="white"/>
                </a:solidFill>
                <a:latin typeface="FZHei-B01S" panose="02010601030101010101" pitchFamily="2" charset="-122"/>
                <a:ea typeface="FZHei-B01S" panose="02010601030101010101" pitchFamily="2" charset="-122"/>
                <a:sym typeface="FZHei-B01S" panose="02010601030101010101" pitchFamily="2" charset="-122"/>
              </a:rPr>
              <a:t>11</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常规展示</a:t>
            </a:r>
          </a:p>
        </p:txBody>
      </p:sp>
    </p:spTree>
    <p:extLst>
      <p:ext uri="{BB962C8B-B14F-4D97-AF65-F5344CB8AC3E}">
        <p14:creationId xmlns:p14="http://schemas.microsoft.com/office/powerpoint/2010/main" val="327278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01378" y="520905"/>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参考文献</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文本框 5"/>
          <p:cNvSpPr txBox="1"/>
          <p:nvPr/>
        </p:nvSpPr>
        <p:spPr>
          <a:xfrm>
            <a:off x="163277" y="1066964"/>
            <a:ext cx="11304197"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项目章程</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v1.0.0	2019.1.16</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163277" y="1941606"/>
            <a:ext cx="12219223"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2.</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需求工程项目计划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v1.2.17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p:nvPr/>
        </p:nvSpPr>
        <p:spPr>
          <a:xfrm>
            <a:off x="137021" y="4271551"/>
            <a:ext cx="122454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5.</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需求规格说明书</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v1.0.10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37023" y="5755381"/>
            <a:ext cx="12709547" cy="1077218"/>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7.</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测试用例</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_</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用户与游客</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v0.1.2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2019.1.16</a:t>
            </a:r>
          </a:p>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测试用例</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_</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管理员</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v0.1.4</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8" name="文本框 17"/>
          <p:cNvSpPr txBox="1"/>
          <p:nvPr/>
        </p:nvSpPr>
        <p:spPr>
          <a:xfrm>
            <a:off x="163277" y="2701872"/>
            <a:ext cx="11152423"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3.</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GANTT</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图</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9" name="文本框 18"/>
          <p:cNvSpPr txBox="1"/>
          <p:nvPr/>
        </p:nvSpPr>
        <p:spPr>
          <a:xfrm>
            <a:off x="137021" y="3487896"/>
            <a:ext cx="108738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4.</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愿景与范围</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v0.1.8</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文本框 20"/>
          <p:cNvSpPr txBox="1"/>
          <p:nvPr/>
        </p:nvSpPr>
        <p:spPr>
          <a:xfrm>
            <a:off x="137021" y="4973185"/>
            <a:ext cx="108738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6.</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用户手册</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v0.1.0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89436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3.2</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337400"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范围</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239315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参考文献</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10" name="文本框 9"/>
          <p:cNvSpPr txBox="1"/>
          <p:nvPr/>
        </p:nvSpPr>
        <p:spPr>
          <a:xfrm>
            <a:off x="265739" y="763764"/>
            <a:ext cx="10840411"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8.</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需求变更申请</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文本框 10"/>
          <p:cNvSpPr txBox="1"/>
          <p:nvPr/>
        </p:nvSpPr>
        <p:spPr>
          <a:xfrm>
            <a:off x="265739" y="1403073"/>
            <a:ext cx="12993062"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9.</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安装与部署计划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v0.1.2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2019.1.16 </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文本框 11"/>
          <p:cNvSpPr txBox="1"/>
          <p:nvPr/>
        </p:nvSpPr>
        <p:spPr>
          <a:xfrm>
            <a:off x="197519" y="2013854"/>
            <a:ext cx="11480125"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10.</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测试计划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v0.1.1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文本框 12"/>
          <p:cNvSpPr txBox="1"/>
          <p:nvPr/>
        </p:nvSpPr>
        <p:spPr>
          <a:xfrm>
            <a:off x="197519" y="2638571"/>
            <a:ext cx="11099126"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11.</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培训计划</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v0.2.0 </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文本框 13"/>
          <p:cNvSpPr txBox="1"/>
          <p:nvPr/>
        </p:nvSpPr>
        <p:spPr>
          <a:xfrm>
            <a:off x="197525" y="3346751"/>
            <a:ext cx="11689675"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12.</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设计与实现计划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v0.1.2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文本框 14"/>
          <p:cNvSpPr txBox="1"/>
          <p:nvPr/>
        </p:nvSpPr>
        <p:spPr>
          <a:xfrm>
            <a:off x="197519" y="3938727"/>
            <a:ext cx="11689681"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13.</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系统维护计划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v0.1.1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文本框 15"/>
          <p:cNvSpPr txBox="1"/>
          <p:nvPr/>
        </p:nvSpPr>
        <p:spPr>
          <a:xfrm>
            <a:off x="197519" y="4530703"/>
            <a:ext cx="12737428"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14.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项目开发总结报告</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v0.1.0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矩形 1"/>
          <p:cNvSpPr/>
          <p:nvPr/>
        </p:nvSpPr>
        <p:spPr>
          <a:xfrm>
            <a:off x="891122" y="5130326"/>
            <a:ext cx="10630375" cy="830997"/>
          </a:xfrm>
          <a:prstGeom prst="rect">
            <a:avLst/>
          </a:prstGeom>
        </p:spPr>
        <p:txBody>
          <a:bodyPr wrap="square">
            <a:spAutoFit/>
          </a:bodyPr>
          <a:lstStyle/>
          <a:p>
            <a:r>
              <a:rPr lang="zh-CN" altLang="en-US" sz="1400" dirty="0"/>
              <a:t> </a:t>
            </a:r>
            <a:r>
              <a:rPr lang="en-US" altLang="zh-CN" sz="2400" dirty="0">
                <a:solidFill>
                  <a:schemeClr val="accent2">
                    <a:lumMod val="50000"/>
                  </a:schemeClr>
                </a:solidFill>
                <a:latin typeface="FZHei-B01S" panose="02010601030101010101" pitchFamily="2" charset="-122"/>
                <a:ea typeface="FZHei-B01S" panose="02010601030101010101" pitchFamily="2" charset="-122"/>
              </a:rPr>
              <a:t>IT</a:t>
            </a:r>
            <a:r>
              <a:rPr lang="zh-CN" altLang="en-US" sz="2400" dirty="0">
                <a:solidFill>
                  <a:schemeClr val="accent2">
                    <a:lumMod val="50000"/>
                  </a:schemeClr>
                </a:solidFill>
                <a:latin typeface="FZHei-B01S" panose="02010601030101010101" pitchFamily="2" charset="-122"/>
                <a:ea typeface="FZHei-B01S" panose="02010601030101010101" pitchFamily="2" charset="-122"/>
              </a:rPr>
              <a:t>项目管理 </a:t>
            </a:r>
            <a:r>
              <a:rPr lang="en-US" altLang="zh-CN" sz="2400" dirty="0">
                <a:solidFill>
                  <a:schemeClr val="accent2">
                    <a:lumMod val="50000"/>
                  </a:schemeClr>
                </a:solidFill>
                <a:latin typeface="FZHei-B01S" panose="02010601030101010101" pitchFamily="2" charset="-122"/>
                <a:ea typeface="FZHei-B01S" panose="02010601030101010101" pitchFamily="2" charset="-122"/>
              </a:rPr>
              <a:t>(</a:t>
            </a:r>
            <a:r>
              <a:rPr lang="zh-CN" altLang="en-US" sz="2400" dirty="0">
                <a:solidFill>
                  <a:schemeClr val="accent2">
                    <a:lumMod val="50000"/>
                  </a:schemeClr>
                </a:solidFill>
                <a:latin typeface="FZHei-B01S" panose="02010601030101010101" pitchFamily="2" charset="-122"/>
                <a:ea typeface="FZHei-B01S" panose="02010601030101010101" pitchFamily="2" charset="-122"/>
              </a:rPr>
              <a:t>第八版</a:t>
            </a:r>
            <a:r>
              <a:rPr lang="en-US" altLang="zh-CN" sz="2400" dirty="0">
                <a:solidFill>
                  <a:schemeClr val="accent2">
                    <a:lumMod val="50000"/>
                  </a:schemeClr>
                </a:solidFill>
                <a:latin typeface="FZHei-B01S" panose="02010601030101010101" pitchFamily="2" charset="-122"/>
                <a:ea typeface="FZHei-B01S" panose="02010601030101010101" pitchFamily="2" charset="-122"/>
              </a:rPr>
              <a:t>) [</a:t>
            </a:r>
            <a:r>
              <a:rPr lang="zh-CN" altLang="en-US" sz="2400" dirty="0">
                <a:solidFill>
                  <a:schemeClr val="accent2">
                    <a:lumMod val="50000"/>
                  </a:schemeClr>
                </a:solidFill>
                <a:latin typeface="FZHei-B01S" panose="02010601030101010101" pitchFamily="2" charset="-122"/>
                <a:ea typeface="FZHei-B01S" panose="02010601030101010101" pitchFamily="2" charset="-122"/>
              </a:rPr>
              <a:t>美</a:t>
            </a:r>
            <a:r>
              <a:rPr lang="en-US" altLang="zh-CN" sz="2400" dirty="0">
                <a:solidFill>
                  <a:schemeClr val="accent2">
                    <a:lumMod val="50000"/>
                  </a:schemeClr>
                </a:solidFill>
                <a:latin typeface="FZHei-B01S" panose="02010601030101010101" pitchFamily="2" charset="-122"/>
                <a:ea typeface="FZHei-B01S" panose="02010601030101010101" pitchFamily="2" charset="-122"/>
              </a:rPr>
              <a:t>]Kathy Schwalbe </a:t>
            </a:r>
            <a:r>
              <a:rPr lang="zh-CN" altLang="en-US" sz="2400" dirty="0">
                <a:solidFill>
                  <a:schemeClr val="accent2">
                    <a:lumMod val="50000"/>
                  </a:schemeClr>
                </a:solidFill>
                <a:latin typeface="FZHei-B01S" panose="02010601030101010101" pitchFamily="2" charset="-122"/>
                <a:ea typeface="FZHei-B01S" panose="02010601030101010101" pitchFamily="2" charset="-122"/>
              </a:rPr>
              <a:t>著，孙新波朱珠 贾建锋 译 出版社</a:t>
            </a:r>
            <a:r>
              <a:rPr lang="en-US" altLang="zh-CN" sz="2400" dirty="0">
                <a:solidFill>
                  <a:schemeClr val="accent2">
                    <a:lumMod val="50000"/>
                  </a:schemeClr>
                </a:solidFill>
                <a:latin typeface="FZHei-B01S" panose="02010601030101010101" pitchFamily="2" charset="-122"/>
                <a:ea typeface="FZHei-B01S" panose="02010601030101010101" pitchFamily="2" charset="-122"/>
              </a:rPr>
              <a:t>:</a:t>
            </a:r>
            <a:r>
              <a:rPr lang="zh-CN" altLang="en-US" sz="2400" dirty="0">
                <a:solidFill>
                  <a:schemeClr val="accent2">
                    <a:lumMod val="50000"/>
                  </a:schemeClr>
                </a:solidFill>
                <a:latin typeface="FZHei-B01S" panose="02010601030101010101" pitchFamily="2" charset="-122"/>
                <a:ea typeface="FZHei-B01S" panose="02010601030101010101" pitchFamily="2" charset="-122"/>
              </a:rPr>
              <a:t>机械工业出版社</a:t>
            </a:r>
            <a:r>
              <a:rPr lang="en-US" altLang="zh-CN" sz="2400" dirty="0">
                <a:solidFill>
                  <a:schemeClr val="accent2">
                    <a:lumMod val="50000"/>
                  </a:schemeClr>
                </a:solidFill>
                <a:latin typeface="FZHei-B01S" panose="02010601030101010101" pitchFamily="2" charset="-122"/>
                <a:ea typeface="FZHei-B01S" panose="02010601030101010101" pitchFamily="2" charset="-122"/>
              </a:rPr>
              <a:t>:ISBN</a:t>
            </a:r>
            <a:r>
              <a:rPr lang="zh-CN" altLang="en-US" sz="2400" dirty="0">
                <a:solidFill>
                  <a:schemeClr val="accent2">
                    <a:lumMod val="50000"/>
                  </a:schemeClr>
                </a:solidFill>
                <a:latin typeface="FZHei-B01S" panose="02010601030101010101" pitchFamily="2" charset="-122"/>
                <a:ea typeface="FZHei-B01S" panose="02010601030101010101" pitchFamily="2" charset="-122"/>
              </a:rPr>
              <a:t>：</a:t>
            </a:r>
            <a:r>
              <a:rPr lang="en-US" altLang="zh-CN" sz="2400" dirty="0">
                <a:solidFill>
                  <a:schemeClr val="accent2">
                    <a:lumMod val="50000"/>
                  </a:schemeClr>
                </a:solidFill>
                <a:latin typeface="FZHei-B01S" panose="02010601030101010101" pitchFamily="2" charset="-122"/>
                <a:ea typeface="FZHei-B01S" panose="02010601030101010101" pitchFamily="2" charset="-122"/>
              </a:rPr>
              <a:t>9787111582335</a:t>
            </a:r>
            <a:endParaRPr lang="zh-CN" altLang="en-US" sz="2400" dirty="0">
              <a:solidFill>
                <a:schemeClr val="accent2">
                  <a:lumMod val="50000"/>
                </a:schemeClr>
              </a:solidFill>
              <a:latin typeface="FZHei-B01S" panose="02010601030101010101" pitchFamily="2" charset="-122"/>
              <a:ea typeface="FZHei-B01S" panose="02010601030101010101" pitchFamily="2" charset="-122"/>
            </a:endParaRPr>
          </a:p>
        </p:txBody>
      </p:sp>
      <p:sp>
        <p:nvSpPr>
          <p:cNvPr id="3" name="文本框 2"/>
          <p:cNvSpPr txBox="1"/>
          <p:nvPr/>
        </p:nvSpPr>
        <p:spPr>
          <a:xfrm>
            <a:off x="144738" y="5077056"/>
            <a:ext cx="856325" cy="584775"/>
          </a:xfrm>
          <a:prstGeom prst="rect">
            <a:avLst/>
          </a:prstGeom>
          <a:noFill/>
        </p:spPr>
        <p:txBody>
          <a:bodyPr wrap="none" rtlCol="0">
            <a:spAutoFit/>
          </a:bodyPr>
          <a:lstStyle/>
          <a:p>
            <a:r>
              <a:rPr lang="en-US" altLang="zh-CN" sz="3200" dirty="0">
                <a:solidFill>
                  <a:schemeClr val="accent2">
                    <a:lumMod val="50000"/>
                  </a:schemeClr>
                </a:solidFill>
                <a:latin typeface="FZHei-B01S" panose="02010601030101010101" pitchFamily="2" charset="-122"/>
                <a:ea typeface="FZHei-B01S" panose="02010601030101010101" pitchFamily="2" charset="-122"/>
              </a:rPr>
              <a:t>15.</a:t>
            </a:r>
            <a:endParaRPr lang="zh-CN" altLang="en-US" sz="3200" dirty="0">
              <a:solidFill>
                <a:schemeClr val="accent2">
                  <a:lumMod val="50000"/>
                </a:schemeClr>
              </a:solidFill>
              <a:latin typeface="FZHei-B01S" panose="02010601030101010101" pitchFamily="2" charset="-122"/>
              <a:ea typeface="FZHei-B01S" panose="02010601030101010101" pitchFamily="2" charset="-122"/>
            </a:endParaRPr>
          </a:p>
        </p:txBody>
      </p:sp>
      <p:sp>
        <p:nvSpPr>
          <p:cNvPr id="17" name="文本框 16"/>
          <p:cNvSpPr txBox="1"/>
          <p:nvPr/>
        </p:nvSpPr>
        <p:spPr>
          <a:xfrm>
            <a:off x="144738" y="5766201"/>
            <a:ext cx="856325" cy="584775"/>
          </a:xfrm>
          <a:prstGeom prst="rect">
            <a:avLst/>
          </a:prstGeom>
          <a:noFill/>
        </p:spPr>
        <p:txBody>
          <a:bodyPr wrap="non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rPr>
              <a:t>16.</a:t>
            </a:r>
            <a:endParaRPr lang="zh-CN" altLang="en-US" sz="3200" dirty="0">
              <a:solidFill>
                <a:schemeClr val="accent2">
                  <a:lumMod val="50000"/>
                </a:schemeClr>
              </a:solidFill>
              <a:latin typeface="FZHei-B01S" panose="02010601030101010101" pitchFamily="2" charset="-122"/>
              <a:ea typeface="FZHei-B01S" panose="02010601030101010101" pitchFamily="2" charset="-122"/>
            </a:endParaRPr>
          </a:p>
        </p:txBody>
      </p:sp>
      <p:sp>
        <p:nvSpPr>
          <p:cNvPr id="4" name="矩形 3"/>
          <p:cNvSpPr/>
          <p:nvPr/>
        </p:nvSpPr>
        <p:spPr>
          <a:xfrm>
            <a:off x="891122" y="5931343"/>
            <a:ext cx="9912553" cy="830997"/>
          </a:xfrm>
          <a:prstGeom prst="rect">
            <a:avLst/>
          </a:prstGeom>
        </p:spPr>
        <p:txBody>
          <a:bodyPr wrap="square">
            <a:spAutoFit/>
          </a:bodyPr>
          <a:lstStyle/>
          <a:p>
            <a:r>
              <a:rPr lang="zh-CN" altLang="en-US" sz="2400" dirty="0">
                <a:solidFill>
                  <a:schemeClr val="accent2">
                    <a:lumMod val="50000"/>
                  </a:schemeClr>
                </a:solidFill>
                <a:latin typeface="FZHei-B01S" panose="02010601030101010101" pitchFamily="2" charset="-122"/>
                <a:ea typeface="FZHei-B01S" panose="02010601030101010101" pitchFamily="2" charset="-122"/>
              </a:rPr>
              <a:t>软件需求（第三版）作者</a:t>
            </a:r>
            <a:r>
              <a:rPr lang="en-US" altLang="zh-CN" sz="2400" dirty="0">
                <a:solidFill>
                  <a:schemeClr val="accent2">
                    <a:lumMod val="50000"/>
                  </a:schemeClr>
                </a:solidFill>
                <a:latin typeface="FZHei-B01S" panose="02010601030101010101" pitchFamily="2" charset="-122"/>
                <a:ea typeface="FZHei-B01S" panose="02010601030101010101" pitchFamily="2" charset="-122"/>
              </a:rPr>
              <a:t>: </a:t>
            </a:r>
            <a:r>
              <a:rPr lang="en-US" altLang="zh-CN" sz="2400" dirty="0" err="1">
                <a:solidFill>
                  <a:schemeClr val="accent2">
                    <a:lumMod val="50000"/>
                  </a:schemeClr>
                </a:solidFill>
                <a:latin typeface="FZHei-B01S" panose="02010601030101010101" pitchFamily="2" charset="-122"/>
                <a:ea typeface="FZHei-B01S" panose="02010601030101010101" pitchFamily="2" charset="-122"/>
              </a:rPr>
              <a:t>KarlWiegers</a:t>
            </a:r>
            <a:r>
              <a:rPr lang="en-US" altLang="zh-CN" sz="2400" dirty="0">
                <a:solidFill>
                  <a:schemeClr val="accent2">
                    <a:lumMod val="50000"/>
                  </a:schemeClr>
                </a:solidFill>
                <a:latin typeface="FZHei-B01S" panose="02010601030101010101" pitchFamily="2" charset="-122"/>
                <a:ea typeface="FZHei-B01S" panose="02010601030101010101" pitchFamily="2" charset="-122"/>
              </a:rPr>
              <a:t> Joy Beatty </a:t>
            </a:r>
            <a:r>
              <a:rPr lang="zh-CN" altLang="en-US" sz="2400" dirty="0">
                <a:solidFill>
                  <a:schemeClr val="accent2">
                    <a:lumMod val="50000"/>
                  </a:schemeClr>
                </a:solidFill>
                <a:latin typeface="FZHei-B01S" panose="02010601030101010101" pitchFamily="2" charset="-122"/>
                <a:ea typeface="FZHei-B01S" panose="02010601030101010101" pitchFamily="2" charset="-122"/>
              </a:rPr>
              <a:t>著出版社名称</a:t>
            </a:r>
            <a:r>
              <a:rPr lang="en-US" altLang="zh-CN" sz="2400" dirty="0">
                <a:solidFill>
                  <a:schemeClr val="accent2">
                    <a:lumMod val="50000"/>
                  </a:schemeClr>
                </a:solidFill>
                <a:latin typeface="FZHei-B01S" panose="02010601030101010101" pitchFamily="2" charset="-122"/>
                <a:ea typeface="FZHei-B01S" panose="02010601030101010101" pitchFamily="2" charset="-122"/>
              </a:rPr>
              <a:t>: </a:t>
            </a:r>
            <a:r>
              <a:rPr lang="zh-CN" altLang="en-US" sz="2400" dirty="0">
                <a:solidFill>
                  <a:schemeClr val="accent2">
                    <a:lumMod val="50000"/>
                  </a:schemeClr>
                </a:solidFill>
                <a:latin typeface="FZHei-B01S" panose="02010601030101010101" pitchFamily="2" charset="-122"/>
                <a:ea typeface="FZHei-B01S" panose="02010601030101010101" pitchFamily="2" charset="-122"/>
              </a:rPr>
              <a:t>清华大学出版社</a:t>
            </a:r>
            <a:r>
              <a:rPr lang="en-US" altLang="zh-CN" sz="2400" dirty="0">
                <a:solidFill>
                  <a:schemeClr val="accent2">
                    <a:lumMod val="50000"/>
                  </a:schemeClr>
                </a:solidFill>
                <a:latin typeface="FZHei-B01S" panose="02010601030101010101" pitchFamily="2" charset="-122"/>
                <a:ea typeface="FZHei-B01S" panose="02010601030101010101" pitchFamily="2" charset="-122"/>
              </a:rPr>
              <a:t>ISBN</a:t>
            </a:r>
            <a:r>
              <a:rPr lang="zh-CN" altLang="en-US" sz="2400" dirty="0">
                <a:solidFill>
                  <a:schemeClr val="accent2">
                    <a:lumMod val="50000"/>
                  </a:schemeClr>
                </a:solidFill>
                <a:latin typeface="FZHei-B01S" panose="02010601030101010101" pitchFamily="2" charset="-122"/>
                <a:ea typeface="FZHei-B01S" panose="02010601030101010101" pitchFamily="2" charset="-122"/>
              </a:rPr>
              <a:t>编号</a:t>
            </a:r>
            <a:r>
              <a:rPr lang="en-US" altLang="zh-CN" sz="2400" dirty="0">
                <a:solidFill>
                  <a:schemeClr val="accent2">
                    <a:lumMod val="50000"/>
                  </a:schemeClr>
                </a:solidFill>
                <a:latin typeface="FZHei-B01S" panose="02010601030101010101" pitchFamily="2" charset="-122"/>
                <a:ea typeface="FZHei-B01S" panose="02010601030101010101" pitchFamily="2" charset="-122"/>
              </a:rPr>
              <a:t>: 9787302426820</a:t>
            </a:r>
          </a:p>
        </p:txBody>
      </p:sp>
    </p:spTree>
    <p:extLst>
      <p:ext uri="{BB962C8B-B14F-4D97-AF65-F5344CB8AC3E}">
        <p14:creationId xmlns:p14="http://schemas.microsoft.com/office/powerpoint/2010/main" val="384801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8796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里程碑</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PPT——</a:t>
            </a:r>
            <a:r>
              <a:rPr lang="en-US" altLang="zh-CN" sz="3200" dirty="0" err="1"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uml</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296"/>
            <a:ext cx="11927132" cy="4515003"/>
          </a:xfrm>
          <a:prstGeom prst="rect">
            <a:avLst/>
          </a:prstGeom>
        </p:spPr>
      </p:pic>
    </p:spTree>
    <p:extLst>
      <p:ext uri="{BB962C8B-B14F-4D97-AF65-F5344CB8AC3E}">
        <p14:creationId xmlns:p14="http://schemas.microsoft.com/office/powerpoint/2010/main" val="375421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里程碑</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PPT</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pSp>
        <p:nvGrpSpPr>
          <p:cNvPr id="7" name="组合 6"/>
          <p:cNvGrpSpPr/>
          <p:nvPr/>
        </p:nvGrpSpPr>
        <p:grpSpPr>
          <a:xfrm>
            <a:off x="396109" y="971550"/>
            <a:ext cx="11276143" cy="4533900"/>
            <a:chOff x="396109" y="971550"/>
            <a:chExt cx="11276143" cy="453390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09" y="1302924"/>
              <a:ext cx="11276143" cy="3707225"/>
            </a:xfrm>
            <a:prstGeom prst="rect">
              <a:avLst/>
            </a:prstGeom>
          </p:spPr>
        </p:pic>
        <p:sp>
          <p:nvSpPr>
            <p:cNvPr id="2" name="矩形 1"/>
            <p:cNvSpPr/>
            <p:nvPr/>
          </p:nvSpPr>
          <p:spPr>
            <a:xfrm>
              <a:off x="4400550" y="971550"/>
              <a:ext cx="3429000" cy="453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7891" y="2622072"/>
              <a:ext cx="3345459" cy="1883782"/>
            </a:xfrm>
            <a:prstGeom prst="rect">
              <a:avLst/>
            </a:prstGeom>
          </p:spPr>
        </p:pic>
        <p:sp>
          <p:nvSpPr>
            <p:cNvPr id="5" name="文本框 4"/>
            <p:cNvSpPr txBox="1"/>
            <p:nvPr/>
          </p:nvSpPr>
          <p:spPr>
            <a:xfrm>
              <a:off x="4916085" y="4488977"/>
              <a:ext cx="2236190" cy="338554"/>
            </a:xfrm>
            <a:prstGeom prst="rect">
              <a:avLst/>
            </a:prstGeom>
            <a:noFill/>
          </p:spPr>
          <p:txBody>
            <a:bodyPr wrap="none" rtlCol="0">
              <a:spAutoFit/>
            </a:bodyPr>
            <a:lstStyle/>
            <a:p>
              <a:r>
                <a:rPr lang="zh-CN" altLang="en-US" sz="1600" dirty="0" smtClean="0">
                  <a:solidFill>
                    <a:schemeClr val="bg2">
                      <a:lumMod val="25000"/>
                    </a:schemeClr>
                  </a:solidFill>
                </a:rPr>
                <a:t>需求变更答辩</a:t>
              </a:r>
              <a:r>
                <a:rPr lang="en-US" altLang="zh-CN" sz="1600" dirty="0" smtClean="0">
                  <a:solidFill>
                    <a:schemeClr val="bg2">
                      <a:lumMod val="25000"/>
                    </a:schemeClr>
                  </a:solidFill>
                </a:rPr>
                <a:t>PPT.pptx</a:t>
              </a:r>
            </a:p>
          </p:txBody>
        </p:sp>
      </p:grpSp>
    </p:spTree>
    <p:extLst>
      <p:ext uri="{BB962C8B-B14F-4D97-AF65-F5344CB8AC3E}">
        <p14:creationId xmlns:p14="http://schemas.microsoft.com/office/powerpoint/2010/main" val="111110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作业提交</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5" y="924557"/>
            <a:ext cx="12055885" cy="5578323"/>
          </a:xfrm>
          <a:prstGeom prst="rect">
            <a:avLst/>
          </a:prstGeom>
        </p:spPr>
      </p:pic>
    </p:spTree>
    <p:extLst>
      <p:ext uri="{BB962C8B-B14F-4D97-AF65-F5344CB8AC3E}">
        <p14:creationId xmlns:p14="http://schemas.microsoft.com/office/powerpoint/2010/main" val="349953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71275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会议记录统计</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组内会议及评审</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04" y="835668"/>
            <a:ext cx="7612645" cy="58208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671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71275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会议记录展示</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01" y="835668"/>
            <a:ext cx="11163300" cy="58935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464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2510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会议记录统计</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pSp>
        <p:nvGrpSpPr>
          <p:cNvPr id="4" name="组合 3"/>
          <p:cNvGrpSpPr/>
          <p:nvPr/>
        </p:nvGrpSpPr>
        <p:grpSpPr>
          <a:xfrm>
            <a:off x="902688" y="769690"/>
            <a:ext cx="8203212" cy="5885540"/>
            <a:chOff x="902688" y="769690"/>
            <a:chExt cx="8203212" cy="588554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88" y="769690"/>
              <a:ext cx="8203212" cy="5885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矩形 1"/>
            <p:cNvSpPr/>
            <p:nvPr/>
          </p:nvSpPr>
          <p:spPr>
            <a:xfrm>
              <a:off x="2413417" y="3460636"/>
              <a:ext cx="179881" cy="20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smtClean="0">
                  <a:solidFill>
                    <a:schemeClr val="bg2">
                      <a:lumMod val="25000"/>
                    </a:schemeClr>
                  </a:solidFill>
                  <a:latin typeface="微软雅黑" panose="020B0503020204020204" pitchFamily="34" charset="-122"/>
                  <a:ea typeface="微软雅黑" panose="020B0503020204020204" pitchFamily="34" charset="-122"/>
                </a:rPr>
                <a:t>丰</a:t>
              </a:r>
              <a:endParaRPr lang="en-US" altLang="zh-CN" sz="1300" dirty="0" smtClean="0">
                <a:solidFill>
                  <a:schemeClr val="bg2">
                    <a:lumMod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9798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群星 - 小桥流水(古筝 琵琶)">
            <a:hlinkClick r:id="" action="ppaction://media"/>
            <a:extLst>
              <a:ext uri="{FF2B5EF4-FFF2-40B4-BE49-F238E27FC236}">
                <a16:creationId xmlns:a16="http://schemas.microsoft.com/office/drawing/2014/main" id="{C1D143F6-AF72-4179-8F85-4FDDD0127E9B}"/>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1494971" y="-925286"/>
            <a:ext cx="609600" cy="609600"/>
          </a:xfrm>
          <a:prstGeom prst="rect">
            <a:avLst/>
          </a:prstGeom>
        </p:spPr>
      </p:pic>
      <p:sp>
        <p:nvSpPr>
          <p:cNvPr id="19" name="文本框 18">
            <a:extLst>
              <a:ext uri="{FF2B5EF4-FFF2-40B4-BE49-F238E27FC236}">
                <a16:creationId xmlns:a16="http://schemas.microsoft.com/office/drawing/2014/main" id="{23BD3542-6217-4C04-885B-0C910265F9DA}"/>
              </a:ext>
            </a:extLst>
          </p:cNvPr>
          <p:cNvSpPr txBox="1"/>
          <p:nvPr/>
        </p:nvSpPr>
        <p:spPr>
          <a:xfrm>
            <a:off x="3641536" y="3192249"/>
            <a:ext cx="4993314" cy="1446550"/>
          </a:xfrm>
          <a:prstGeom prst="rect">
            <a:avLst/>
          </a:prstGeom>
          <a:noFill/>
        </p:spPr>
        <p:txBody>
          <a:bodyPr wrap="square">
            <a:spAutoFit/>
            <a:scene3d>
              <a:camera prst="orthographicFront"/>
              <a:lightRig rig="threePt" dir="t"/>
            </a:scene3d>
            <a:sp3d contourW="12700"/>
          </a:bodyPr>
          <a:lstStyle>
            <a:defPPr>
              <a:defRPr lang="en-US"/>
            </a:defPPr>
            <a:lvl1pPr fontAlgn="auto">
              <a:spcBef>
                <a:spcPct val="0"/>
              </a:spcBef>
              <a:spcAft>
                <a:spcPct val="0"/>
              </a:spcAft>
              <a:defRPr sz="1600" b="1" spc="300">
                <a:latin typeface="Century Gothic" panose="020B0502020202020204" pitchFamily="34" charset="0"/>
                <a:ea typeface="微软雅黑"/>
                <a:cs typeface="Segoe UI Light" panose="020B0502040204020203" pitchFamily="34" charset="0"/>
              </a:defRPr>
            </a:lvl1pPr>
          </a:lstStyle>
          <a:p>
            <a:r>
              <a:rPr lang="zh-CN" altLang="en-US" sz="8800" dirty="0" smtClean="0">
                <a:gradFill>
                  <a:gsLst>
                    <a:gs pos="0">
                      <a:schemeClr val="accent2"/>
                    </a:gs>
                    <a:gs pos="100000">
                      <a:schemeClr val="accent2">
                        <a:lumMod val="50000"/>
                      </a:schemeClr>
                    </a:gs>
                  </a:gsLst>
                  <a:lin ang="2700000" scaled="1"/>
                </a:gradFill>
              </a:rPr>
              <a:t>谢谢聆听</a:t>
            </a:r>
            <a:endParaRPr lang="zh-CN" altLang="en-US" sz="8800" dirty="0">
              <a:gradFill>
                <a:gsLst>
                  <a:gs pos="0">
                    <a:schemeClr val="accent2"/>
                  </a:gs>
                  <a:gs pos="100000">
                    <a:schemeClr val="accent2">
                      <a:lumMod val="50000"/>
                    </a:schemeClr>
                  </a:gs>
                </a:gsLst>
                <a:lin ang="2700000" scaled="1"/>
              </a:gradFill>
            </a:endParaRPr>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8887" y="183131"/>
            <a:ext cx="2158610" cy="2172271"/>
          </a:xfrm>
          <a:prstGeom prst="rect">
            <a:avLst/>
          </a:prstGeom>
        </p:spPr>
      </p:pic>
      <p:sp>
        <p:nvSpPr>
          <p:cNvPr id="15" name="矩形 14"/>
          <p:cNvSpPr>
            <a:spLocks noChangeArrowheads="1"/>
          </p:cNvSpPr>
          <p:nvPr/>
        </p:nvSpPr>
        <p:spPr bwMode="auto">
          <a:xfrm>
            <a:off x="2814205" y="5000634"/>
            <a:ext cx="6647975" cy="1384995"/>
          </a:xfrm>
          <a:prstGeom prst="rect">
            <a:avLst/>
          </a:prstGeom>
          <a:solidFill>
            <a:srgbClr val="45BD8F"/>
          </a:solidFill>
          <a:ln>
            <a:noFill/>
          </a:ln>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b="1" dirty="0">
                <a:solidFill>
                  <a:prstClr val="white"/>
                </a:solidFill>
                <a:latin typeface="微软雅黑" panose="020B0503020204020204" pitchFamily="34" charset="-122"/>
                <a:ea typeface="微软雅黑" panose="020B0503020204020204" pitchFamily="34" charset="-122"/>
              </a:rPr>
              <a:t>PRD-G06</a:t>
            </a:r>
            <a:r>
              <a:rPr lang="zh-CN" altLang="en-US" sz="2800" b="1" dirty="0">
                <a:solidFill>
                  <a:prstClr val="white"/>
                </a:solidFill>
                <a:latin typeface="微软雅黑" panose="020B0503020204020204" pitchFamily="34" charset="-122"/>
                <a:ea typeface="微软雅黑" panose="020B0503020204020204" pitchFamily="34" charset="-122"/>
              </a:rPr>
              <a:t>小组</a:t>
            </a:r>
          </a:p>
          <a:p>
            <a:pPr algn="ctr"/>
            <a:r>
              <a:rPr lang="zh-CN" altLang="en-US" sz="2800" b="1" dirty="0">
                <a:solidFill>
                  <a:prstClr val="white"/>
                </a:solidFill>
                <a:latin typeface="微软雅黑" panose="020B0503020204020204" pitchFamily="34" charset="-122"/>
                <a:ea typeface="微软雅黑" panose="020B0503020204020204" pitchFamily="34" charset="-122"/>
              </a:rPr>
              <a:t>组长：赵豪杰</a:t>
            </a:r>
          </a:p>
          <a:p>
            <a:pPr algn="ctr"/>
            <a:r>
              <a:rPr lang="zh-CN" altLang="en-US" sz="2800" b="1" dirty="0">
                <a:solidFill>
                  <a:prstClr val="white"/>
                </a:solidFill>
                <a:latin typeface="微软雅黑" panose="020B0503020204020204" pitchFamily="34" charset="-122"/>
                <a:ea typeface="微软雅黑" panose="020B0503020204020204" pitchFamily="34" charset="-122"/>
              </a:rPr>
              <a:t>组员：罗培铖，苏碧青，郑丞钧，张嘉诚</a:t>
            </a:r>
          </a:p>
        </p:txBody>
      </p:sp>
    </p:spTree>
    <p:extLst>
      <p:ext uri="{BB962C8B-B14F-4D97-AF65-F5344CB8AC3E}">
        <p14:creationId xmlns:p14="http://schemas.microsoft.com/office/powerpoint/2010/main" val="310603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audio>
              <p:cMediaNode vol="80000" showWhenStopped="0">
                <p:cTn id="5" repeatCount="indefinite" fill="hold" display="0">
                  <p:stCondLst>
                    <p:cond delay="indefinite"/>
                  </p:stCondLst>
                  <p:endCondLst>
                    <p:cond evt="onPrev" delay="0">
                      <p:tgtEl>
                        <p:sldTgt/>
                      </p:tgtEl>
                    </p:cond>
                    <p:cond evt="onStopAudio" delay="0">
                      <p:tgtEl>
                        <p:sldTgt/>
                      </p:tgtEl>
                    </p:cond>
                  </p:endCondLst>
                </p:cTn>
                <p:tgtEl>
                  <p:spTgt spid="18"/>
                </p:tgtEl>
              </p:cMediaNode>
            </p:audio>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点击添加标题</a:t>
            </a:r>
          </a:p>
        </p:txBody>
      </p:sp>
    </p:spTree>
    <p:extLst>
      <p:ext uri="{BB962C8B-B14F-4D97-AF65-F5344CB8AC3E}">
        <p14:creationId xmlns:p14="http://schemas.microsoft.com/office/powerpoint/2010/main" val="163534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范围管理计划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462" y="280796"/>
            <a:ext cx="6783087" cy="6462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标题 1">
            <a:extLst>
              <a:ext uri="{FF2B5EF4-FFF2-40B4-BE49-F238E27FC236}">
                <a16:creationId xmlns:a16="http://schemas.microsoft.com/office/drawing/2014/main" id="{3545FD0D-3C7B-4E3C-9368-7964BD7235CE}"/>
              </a:ext>
            </a:extLst>
          </p:cNvPr>
          <p:cNvSpPr txBox="1"/>
          <p:nvPr/>
        </p:nvSpPr>
        <p:spPr>
          <a:xfrm>
            <a:off x="818581" y="3055669"/>
            <a:ext cx="2456732" cy="91258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54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工作包</a:t>
            </a:r>
            <a:endParaRPr lang="zh-CN" altLang="en-US" sz="54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308641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676562"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范围</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管理计划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3648" b="4377"/>
          <a:stretch/>
        </p:blipFill>
        <p:spPr>
          <a:xfrm>
            <a:off x="3390699" y="276534"/>
            <a:ext cx="8674302" cy="409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标题 1">
            <a:extLst>
              <a:ext uri="{FF2B5EF4-FFF2-40B4-BE49-F238E27FC236}">
                <a16:creationId xmlns:a16="http://schemas.microsoft.com/office/drawing/2014/main" id="{3545FD0D-3C7B-4E3C-9368-7964BD7235CE}"/>
              </a:ext>
            </a:extLst>
          </p:cNvPr>
          <p:cNvSpPr txBox="1"/>
          <p:nvPr/>
        </p:nvSpPr>
        <p:spPr>
          <a:xfrm>
            <a:off x="265739" y="2916468"/>
            <a:ext cx="2953319" cy="91258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54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任务分配</a:t>
            </a:r>
            <a:endParaRPr lang="zh-CN" altLang="en-US" sz="54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839" t="913" r="1015" b="671"/>
          <a:stretch/>
        </p:blipFill>
        <p:spPr>
          <a:xfrm>
            <a:off x="3390699" y="914398"/>
            <a:ext cx="7823201" cy="5829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0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3.3</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4984617" y="2963976"/>
            <a:ext cx="6954513"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人力资源管理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20730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10" y="868443"/>
            <a:ext cx="2029590" cy="5811435"/>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5628" y="868444"/>
            <a:ext cx="7408772" cy="5809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332881" y="987803"/>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332880" y="2102053"/>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332879" y="330892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332879" y="451475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1026247" y="1124999"/>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项目概述</a:t>
            </a:r>
          </a:p>
        </p:txBody>
      </p:sp>
      <p:sp>
        <p:nvSpPr>
          <p:cNvPr id="28" name="TextBox 19"/>
          <p:cNvSpPr txBox="1"/>
          <p:nvPr/>
        </p:nvSpPr>
        <p:spPr>
          <a:xfrm>
            <a:off x="1026247" y="2306532"/>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项目章程</a:t>
            </a:r>
          </a:p>
        </p:txBody>
      </p:sp>
      <p:sp>
        <p:nvSpPr>
          <p:cNvPr id="29" name="TextBox 19"/>
          <p:cNvSpPr txBox="1"/>
          <p:nvPr/>
        </p:nvSpPr>
        <p:spPr>
          <a:xfrm>
            <a:off x="1026247" y="3507543"/>
            <a:ext cx="3564144"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a:t>
            </a:r>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
        <p:nvSpPr>
          <p:cNvPr id="31" name="TextBox 19"/>
          <p:cNvSpPr txBox="1"/>
          <p:nvPr/>
        </p:nvSpPr>
        <p:spPr>
          <a:xfrm>
            <a:off x="1026245" y="4719524"/>
            <a:ext cx="4840357" cy="551464"/>
          </a:xfrm>
          <a:prstGeom prst="rect">
            <a:avLst/>
          </a:prstGeom>
          <a:noFill/>
        </p:spPr>
        <p:txBody>
          <a:bodyPr wrap="none" lIns="480000" tIns="0" rIns="0" bIns="0" anchor="b" anchorCtr="0">
            <a:noAutofit/>
          </a:bodyPr>
          <a:lstStyle/>
          <a:p>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开发和需求</a:t>
            </a:r>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 </a:t>
            </a:r>
          </a:p>
        </p:txBody>
      </p:sp>
      <p:sp>
        <p:nvSpPr>
          <p:cNvPr id="32" name="Diamond 11"/>
          <p:cNvSpPr/>
          <p:nvPr/>
        </p:nvSpPr>
        <p:spPr bwMode="auto">
          <a:xfrm>
            <a:off x="332879" y="5722295"/>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6205315" y="942539"/>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6251869" y="294581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6269551" y="3915667"/>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1026245" y="5969501"/>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需求变更</a:t>
            </a:r>
          </a:p>
        </p:txBody>
      </p:sp>
      <p:sp>
        <p:nvSpPr>
          <p:cNvPr id="37" name="TextBox 19"/>
          <p:cNvSpPr txBox="1"/>
          <p:nvPr/>
        </p:nvSpPr>
        <p:spPr>
          <a:xfrm>
            <a:off x="6898682" y="1147018"/>
            <a:ext cx="3564144" cy="577438"/>
          </a:xfrm>
          <a:prstGeom prst="rect">
            <a:avLst/>
          </a:prstGeom>
          <a:noFill/>
        </p:spPr>
        <p:txBody>
          <a:bodyPr wrap="none" lIns="480000" tIns="0" rIns="0" bIns="0" anchor="b" anchorCtr="0">
            <a:noAutofit/>
          </a:bodyPr>
          <a:lstStyle/>
          <a:p>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后续阶段的计划性安排</a:t>
            </a:r>
          </a:p>
        </p:txBody>
      </p:sp>
      <p:sp>
        <p:nvSpPr>
          <p:cNvPr id="38" name="TextBox 19"/>
          <p:cNvSpPr txBox="1"/>
          <p:nvPr/>
        </p:nvSpPr>
        <p:spPr>
          <a:xfrm>
            <a:off x="6945237" y="3144433"/>
            <a:ext cx="3564144" cy="577438"/>
          </a:xfrm>
          <a:prstGeom prst="rect">
            <a:avLst/>
          </a:prstGeom>
          <a:noFill/>
        </p:spPr>
        <p:txBody>
          <a:bodyPr wrap="none" lIns="480000" tIns="0" rIns="0" bIns="0" anchor="b" anchorCtr="0">
            <a:noAutofit/>
          </a:bodyPr>
          <a:lstStyle/>
          <a:p>
            <a:r>
              <a:rPr lang="en-US" altLang="zh-CN"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xtBox 19"/>
          <p:cNvSpPr txBox="1"/>
          <p:nvPr/>
        </p:nvSpPr>
        <p:spPr>
          <a:xfrm>
            <a:off x="6888632" y="3250149"/>
            <a:ext cx="5844793" cy="14024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问题回答</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6299440" y="488670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10</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6926132" y="5080504"/>
            <a:ext cx="3630820" cy="603434"/>
          </a:xfrm>
          <a:prstGeom prst="rect">
            <a:avLst/>
          </a:prstGeom>
          <a:noFill/>
        </p:spPr>
        <p:txBody>
          <a:bodyPr wrap="none" lIns="480000" tIns="0" rIns="0" bIns="0" anchor="b" anchorCtr="0">
            <a:noAutofit/>
          </a:bodyPr>
          <a:lstStyle/>
          <a:p>
            <a:r>
              <a:rPr lang="zh-CN" altLang="en-US" sz="4000" b="1">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项目总结</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6" name="Diamond 14"/>
          <p:cNvSpPr/>
          <p:nvPr/>
        </p:nvSpPr>
        <p:spPr bwMode="auto">
          <a:xfrm>
            <a:off x="6299440" y="5892277"/>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11</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7" name="TextBox 19"/>
          <p:cNvSpPr txBox="1"/>
          <p:nvPr/>
        </p:nvSpPr>
        <p:spPr>
          <a:xfrm>
            <a:off x="6926132" y="6086073"/>
            <a:ext cx="3630820" cy="603434"/>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常规展示</a:t>
            </a: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4671033" y="158619"/>
            <a:ext cx="2074035" cy="703997"/>
          </a:xfrm>
          <a:prstGeom prst="rect">
            <a:avLst/>
          </a:prstGeom>
          <a:noFill/>
        </p:spPr>
        <p:txBody>
          <a:bodyPr wrap="none" lIns="480000" tIns="0" rIns="0" bIns="0" anchor="b" anchorCtr="0">
            <a:noAutofit/>
          </a:bodyPr>
          <a:lstStyle/>
          <a:p>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endParaRPr lang="zh-CN" altLang="en-US" sz="2000" dirty="0"/>
          </a:p>
        </p:txBody>
      </p:sp>
      <p:sp>
        <p:nvSpPr>
          <p:cNvPr id="40" name="Diamond 13"/>
          <p:cNvSpPr/>
          <p:nvPr/>
        </p:nvSpPr>
        <p:spPr bwMode="auto">
          <a:xfrm>
            <a:off x="6251869" y="1959416"/>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1" name="TextBox 19"/>
          <p:cNvSpPr txBox="1"/>
          <p:nvPr/>
        </p:nvSpPr>
        <p:spPr>
          <a:xfrm>
            <a:off x="6948364" y="2101220"/>
            <a:ext cx="3564144"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实现演示</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62391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42" y="1333500"/>
            <a:ext cx="10636313" cy="403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矩形 1"/>
          <p:cNvSpPr/>
          <p:nvPr/>
        </p:nvSpPr>
        <p:spPr>
          <a:xfrm>
            <a:off x="4115526" y="5656510"/>
            <a:ext cx="3960947" cy="646331"/>
          </a:xfrm>
          <a:prstGeom prst="rect">
            <a:avLst/>
          </a:prstGeom>
        </p:spPr>
        <p:txBody>
          <a:bodyPr wrap="square">
            <a:spAutoFit/>
          </a:bodyPr>
          <a:lstStyle/>
          <a:p>
            <a:r>
              <a:rPr lang="en-US" altLang="zh-CN" sz="3600" b="1" dirty="0">
                <a:solidFill>
                  <a:srgbClr val="000000"/>
                </a:solidFill>
                <a:effectLst>
                  <a:outerShdw blurRad="38100" dist="38100" dir="2700000" algn="tl">
                    <a:srgbClr val="000000">
                      <a:alpha val="43137"/>
                    </a:srgbClr>
                  </a:outerShdw>
                </a:effectLst>
                <a:ea typeface="等线" panose="02010600030101010101" pitchFamily="2" charset="-122"/>
                <a:cs typeface="Times New Roman" panose="02020603050405020304" pitchFamily="18" charset="0"/>
              </a:rPr>
              <a:t>OBS-</a:t>
            </a:r>
            <a:r>
              <a:rPr lang="zh-CN" altLang="en-US" sz="3600" b="1" dirty="0">
                <a:solidFill>
                  <a:srgbClr val="000000"/>
                </a:solidFill>
                <a:effectLst>
                  <a:outerShdw blurRad="38100" dist="38100" dir="2700000" algn="tl">
                    <a:srgbClr val="000000">
                      <a:alpha val="43137"/>
                    </a:srgbClr>
                  </a:outerShdw>
                </a:effectLst>
                <a:ea typeface="等线" panose="02010600030101010101" pitchFamily="2" charset="-122"/>
                <a:cs typeface="Times New Roman" panose="02020603050405020304" pitchFamily="18" charset="0"/>
              </a:rPr>
              <a:t>组织结构图</a:t>
            </a:r>
            <a:endParaRPr lang="zh-CN" altLang="en-US"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097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817" y="823865"/>
            <a:ext cx="8145667" cy="5237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a:xfrm>
            <a:off x="2878229" y="6115449"/>
            <a:ext cx="6764844" cy="646331"/>
          </a:xfrm>
          <a:prstGeom prst="rect">
            <a:avLst/>
          </a:prstGeom>
        </p:spPr>
        <p:txBody>
          <a:bodyPr wrap="square">
            <a:spAutoFit/>
          </a:bodyPr>
          <a:lstStyle/>
          <a:p>
            <a:r>
              <a:rPr lang="zh-CN" altLang="en-US" sz="3600" dirty="0">
                <a:effectLst>
                  <a:outerShdw blurRad="38100" dist="38100" dir="2700000" algn="tl">
                    <a:srgbClr val="000000">
                      <a:alpha val="43137"/>
                    </a:srgbClr>
                  </a:outerShdw>
                </a:effectLst>
              </a:rPr>
              <a:t>OBS-项目总体（含逻辑角色）</a:t>
            </a:r>
          </a:p>
        </p:txBody>
      </p:sp>
    </p:spTree>
    <p:extLst>
      <p:ext uri="{BB962C8B-B14F-4D97-AF65-F5344CB8AC3E}">
        <p14:creationId xmlns:p14="http://schemas.microsoft.com/office/powerpoint/2010/main" val="334266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3.4</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7" y="2925846"/>
            <a:ext cx="6154413"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干系人管理</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06307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39" y="1765300"/>
            <a:ext cx="11869783" cy="3345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899366" y="913552"/>
            <a:ext cx="4399327" cy="707886"/>
          </a:xfrm>
          <a:prstGeom prst="rect">
            <a:avLst/>
          </a:prstGeom>
        </p:spPr>
        <p:txBody>
          <a:bodyPr wrap="square">
            <a:spAutoFit/>
          </a:bodyPr>
          <a:lstStyle/>
          <a:p>
            <a:pPr lvl="1" fontAlgn="base">
              <a:spcBef>
                <a:spcPts val="600"/>
              </a:spcBef>
              <a:spcAft>
                <a:spcPts val="600"/>
              </a:spcAft>
            </a:pPr>
            <a:r>
              <a:rPr lang="en-US" altLang="zh-CN" sz="4000" b="1" kern="0" cap="all" dirty="0" err="1">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项目干系人分析</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4971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13" t="216" r="435" b="650"/>
          <a:stretch/>
        </p:blipFill>
        <p:spPr>
          <a:xfrm>
            <a:off x="1054100" y="927100"/>
            <a:ext cx="10198100" cy="5803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4906655" y="179854"/>
            <a:ext cx="2492990" cy="646331"/>
          </a:xfrm>
          <a:prstGeom prst="rect">
            <a:avLst/>
          </a:prstGeom>
        </p:spPr>
        <p:txBody>
          <a:bodyPr wrap="none">
            <a:spAutoFit/>
          </a:bodyPr>
          <a:lstStyle/>
          <a:p>
            <a:r>
              <a:rPr lang="zh-CN" altLang="en-US" sz="3600" b="1" dirty="0"/>
              <a:t>干系人管理</a:t>
            </a:r>
          </a:p>
        </p:txBody>
      </p:sp>
    </p:spTree>
    <p:extLst>
      <p:ext uri="{BB962C8B-B14F-4D97-AF65-F5344CB8AC3E}">
        <p14:creationId xmlns:p14="http://schemas.microsoft.com/office/powerpoint/2010/main" val="159285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343" t="1943" r="298" b="1617"/>
          <a:stretch/>
        </p:blipFill>
        <p:spPr>
          <a:xfrm>
            <a:off x="139700" y="1866900"/>
            <a:ext cx="11899900" cy="3784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a:xfrm>
            <a:off x="4590237" y="843697"/>
            <a:ext cx="2998826" cy="769441"/>
          </a:xfrm>
          <a:prstGeom prst="rect">
            <a:avLst/>
          </a:prstGeom>
        </p:spPr>
        <p:txBody>
          <a:bodyPr wrap="square">
            <a:spAutoFit/>
          </a:bodyPr>
          <a:lstStyle/>
          <a:p>
            <a:r>
              <a:rPr lang="zh-CN" altLang="en-US" sz="4400" b="1" dirty="0"/>
              <a:t>识别干系人</a:t>
            </a:r>
          </a:p>
        </p:txBody>
      </p:sp>
    </p:spTree>
    <p:extLst>
      <p:ext uri="{BB962C8B-B14F-4D97-AF65-F5344CB8AC3E}">
        <p14:creationId xmlns:p14="http://schemas.microsoft.com/office/powerpoint/2010/main" val="87249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3.5</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615441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沟通管理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61559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沟通管理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66" t="2626" r="1362" b="1125"/>
          <a:stretch/>
        </p:blipFill>
        <p:spPr>
          <a:xfrm>
            <a:off x="704260" y="943519"/>
            <a:ext cx="10992038" cy="4915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568789" y="6032953"/>
            <a:ext cx="5262979" cy="646331"/>
          </a:xfrm>
          <a:prstGeom prst="rect">
            <a:avLst/>
          </a:prstGeom>
        </p:spPr>
        <p:txBody>
          <a:bodyPr wrap="none">
            <a:spAutoFit/>
          </a:bodyPr>
          <a:lstStyle/>
          <a:p>
            <a:r>
              <a:rPr lang="zh-CN" altLang="en-US" sz="3600" dirty="0"/>
              <a:t>开发者与客户的沟通计划</a:t>
            </a:r>
          </a:p>
        </p:txBody>
      </p:sp>
    </p:spTree>
    <p:extLst>
      <p:ext uri="{BB962C8B-B14F-4D97-AF65-F5344CB8AC3E}">
        <p14:creationId xmlns:p14="http://schemas.microsoft.com/office/powerpoint/2010/main" val="58238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沟通管理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84" t="1074" r="406" b="600"/>
          <a:stretch/>
        </p:blipFill>
        <p:spPr>
          <a:xfrm>
            <a:off x="3207731" y="636355"/>
            <a:ext cx="8481376" cy="6178303"/>
          </a:xfrm>
          <a:prstGeom prst="rect">
            <a:avLst/>
          </a:prstGeom>
        </p:spPr>
      </p:pic>
      <p:sp>
        <p:nvSpPr>
          <p:cNvPr id="3" name="矩形 2"/>
          <p:cNvSpPr/>
          <p:nvPr/>
        </p:nvSpPr>
        <p:spPr>
          <a:xfrm>
            <a:off x="396110" y="2992006"/>
            <a:ext cx="2635819" cy="1200329"/>
          </a:xfrm>
          <a:prstGeom prst="rect">
            <a:avLst/>
          </a:prstGeom>
        </p:spPr>
        <p:txBody>
          <a:bodyPr wrap="square">
            <a:spAutoFit/>
          </a:bodyPr>
          <a:lstStyle/>
          <a:p>
            <a:pPr algn="ctr"/>
            <a:r>
              <a:rPr lang="zh-CN" altLang="en-US" sz="3600" dirty="0"/>
              <a:t>开发者内部沟通计划</a:t>
            </a:r>
          </a:p>
        </p:txBody>
      </p:sp>
    </p:spTree>
    <p:extLst>
      <p:ext uri="{BB962C8B-B14F-4D97-AF65-F5344CB8AC3E}">
        <p14:creationId xmlns:p14="http://schemas.microsoft.com/office/powerpoint/2010/main" val="177628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3.6</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544812"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126896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405577" y="2548820"/>
            <a:ext cx="2108270"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01</a:t>
            </a:r>
            <a:endParaRPr kumimoji="0" lang="en-US" altLang="zh-CN" sz="8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57132"/>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项目概述</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65756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39780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[3]</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45" y="1417413"/>
            <a:ext cx="11797099" cy="4784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2646659" y="696276"/>
            <a:ext cx="7010739"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GANTT</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图（项目收尾阶段）</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4"/>
          <a:stretch>
            <a:fillRect/>
          </a:stretch>
        </p:blipFill>
        <p:spPr>
          <a:xfrm>
            <a:off x="9310668" y="1434841"/>
            <a:ext cx="2675676" cy="1234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文本框 3"/>
          <p:cNvSpPr txBox="1"/>
          <p:nvPr/>
        </p:nvSpPr>
        <p:spPr>
          <a:xfrm>
            <a:off x="9478955" y="831942"/>
            <a:ext cx="2339102" cy="523220"/>
          </a:xfrm>
          <a:prstGeom prst="rect">
            <a:avLst/>
          </a:prstGeom>
          <a:noFill/>
        </p:spPr>
        <p:txBody>
          <a:bodyPr wrap="none" rtlCol="0">
            <a:spAutoFit/>
          </a:bodyPr>
          <a:lstStyle/>
          <a:p>
            <a:r>
              <a:rPr lang="zh-CN" altLang="en-US" sz="2800" dirty="0" smtClean="0"/>
              <a:t>资源分配情况</a:t>
            </a:r>
            <a:endParaRPr lang="zh-CN" altLang="en-US" sz="2800" dirty="0"/>
          </a:p>
        </p:txBody>
      </p:sp>
    </p:spTree>
    <p:extLst>
      <p:ext uri="{BB962C8B-B14F-4D97-AF65-F5344CB8AC3E}">
        <p14:creationId xmlns:p14="http://schemas.microsoft.com/office/powerpoint/2010/main" val="195989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39780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[3]</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矩形 6"/>
          <p:cNvSpPr/>
          <p:nvPr/>
        </p:nvSpPr>
        <p:spPr>
          <a:xfrm>
            <a:off x="2646659" y="696276"/>
            <a:ext cx="7010739"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GANTT</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图网络图里程碑</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rotWithShape="1">
          <a:blip r:embed="rId3"/>
          <a:srcRect r="14213"/>
          <a:stretch/>
        </p:blipFill>
        <p:spPr>
          <a:xfrm>
            <a:off x="526481" y="1565737"/>
            <a:ext cx="11233919" cy="5076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图片 3"/>
          <p:cNvPicPr>
            <a:picLocks noChangeAspect="1"/>
          </p:cNvPicPr>
          <p:nvPr/>
        </p:nvPicPr>
        <p:blipFill>
          <a:blip r:embed="rId4"/>
          <a:stretch>
            <a:fillRect/>
          </a:stretch>
        </p:blipFill>
        <p:spPr>
          <a:xfrm>
            <a:off x="526481" y="1565737"/>
            <a:ext cx="7112569" cy="2074499"/>
          </a:xfrm>
          <a:prstGeom prst="rect">
            <a:avLst/>
          </a:prstGeom>
          <a:ln>
            <a:solidFill>
              <a:srgbClr val="000000"/>
            </a:solidFill>
          </a:ln>
        </p:spPr>
      </p:pic>
    </p:spTree>
    <p:extLst>
      <p:ext uri="{BB962C8B-B14F-4D97-AF65-F5344CB8AC3E}">
        <p14:creationId xmlns:p14="http://schemas.microsoft.com/office/powerpoint/2010/main" val="358471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par>
                    <p:cTn id="5" fill="hold">
                      <p:stCondLst>
                        <p:cond delay="indefinite"/>
                      </p:stCondLst>
                      <p:childTnLst>
                        <p:par>
                          <p:cTn id="6" fill="hold">
                            <p:stCondLst>
                              <p:cond delay="0"/>
                            </p:stCondLst>
                            <p:childTnLst>
                              <p:par>
                                <p:cTn id="7" presetID="53" presetClass="entr" presetSubtype="16" fill="hold" nodeType="click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7334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时间管理计划</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35" y="1223052"/>
            <a:ext cx="11728196" cy="54716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1935086" y="552551"/>
            <a:ext cx="8321828"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WBS</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输入输出及说明（收尾阶段）</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9094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7334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时间管理计划</a:t>
            </a:r>
          </a:p>
        </p:txBody>
      </p:sp>
      <p:sp>
        <p:nvSpPr>
          <p:cNvPr id="7" name="矩形 6"/>
          <p:cNvSpPr/>
          <p:nvPr/>
        </p:nvSpPr>
        <p:spPr>
          <a:xfrm>
            <a:off x="4502055" y="947248"/>
            <a:ext cx="3193505"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WBS</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图</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8" y="1832692"/>
            <a:ext cx="12091601" cy="2752559"/>
          </a:xfrm>
          <a:prstGeom prst="rect">
            <a:avLst/>
          </a:prstGeom>
          <a:ln>
            <a:solidFill>
              <a:srgbClr val="000000"/>
            </a:solidFill>
          </a:ln>
        </p:spPr>
      </p:pic>
    </p:spTree>
    <p:extLst>
      <p:ext uri="{BB962C8B-B14F-4D97-AF65-F5344CB8AC3E}">
        <p14:creationId xmlns:p14="http://schemas.microsoft.com/office/powerpoint/2010/main" val="44972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3.7</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337400"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5594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37685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861" t="1285" r="1338" b="1833"/>
          <a:stretch/>
        </p:blipFill>
        <p:spPr>
          <a:xfrm>
            <a:off x="1625600" y="965201"/>
            <a:ext cx="9309100" cy="4724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648660" y="5974834"/>
            <a:ext cx="5262979" cy="646331"/>
          </a:xfrm>
          <a:prstGeom prst="rect">
            <a:avLst/>
          </a:prstGeom>
        </p:spPr>
        <p:txBody>
          <a:bodyPr wrap="none">
            <a:spAutoFit/>
          </a:bodyPr>
          <a:lstStyle/>
          <a:p>
            <a:r>
              <a:rPr lang="zh-CN" altLang="en-US" sz="3600" dirty="0"/>
              <a:t>项目风险概率和影响定义</a:t>
            </a:r>
          </a:p>
        </p:txBody>
      </p:sp>
    </p:spTree>
    <p:extLst>
      <p:ext uri="{BB962C8B-B14F-4D97-AF65-F5344CB8AC3E}">
        <p14:creationId xmlns:p14="http://schemas.microsoft.com/office/powerpoint/2010/main" val="164740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3635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335" t="673" r="616" b="968"/>
          <a:stretch/>
        </p:blipFill>
        <p:spPr>
          <a:xfrm>
            <a:off x="3078472" y="769690"/>
            <a:ext cx="8694427" cy="5851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666160" y="3017015"/>
            <a:ext cx="2236510" cy="707886"/>
          </a:xfrm>
          <a:prstGeom prst="rect">
            <a:avLst/>
          </a:prstGeom>
        </p:spPr>
        <p:txBody>
          <a:bodyPr wrap="none">
            <a:spAutoFit/>
          </a:bodyPr>
          <a:lstStyle/>
          <a:p>
            <a:r>
              <a:rPr lang="zh-CN" altLang="en-US" sz="4000" dirty="0"/>
              <a:t>风险识别</a:t>
            </a:r>
          </a:p>
        </p:txBody>
      </p:sp>
    </p:spTree>
    <p:extLst>
      <p:ext uri="{BB962C8B-B14F-4D97-AF65-F5344CB8AC3E}">
        <p14:creationId xmlns:p14="http://schemas.microsoft.com/office/powerpoint/2010/main" val="419414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67" t="587" r="699" b="1202"/>
          <a:stretch/>
        </p:blipFill>
        <p:spPr>
          <a:xfrm>
            <a:off x="3581401" y="321290"/>
            <a:ext cx="8394699" cy="6291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572901" y="3112902"/>
            <a:ext cx="2236510" cy="707886"/>
          </a:xfrm>
          <a:prstGeom prst="rect">
            <a:avLst/>
          </a:prstGeom>
        </p:spPr>
        <p:txBody>
          <a:bodyPr wrap="none">
            <a:spAutoFit/>
          </a:bodyPr>
          <a:lstStyle/>
          <a:p>
            <a:r>
              <a:rPr lang="zh-CN" altLang="en-US" sz="4000"/>
              <a:t>风险评估</a:t>
            </a:r>
          </a:p>
        </p:txBody>
      </p:sp>
    </p:spTree>
    <p:extLst>
      <p:ext uri="{BB962C8B-B14F-4D97-AF65-F5344CB8AC3E}">
        <p14:creationId xmlns:p14="http://schemas.microsoft.com/office/powerpoint/2010/main" val="251479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90" t="607" r="1033" b="28558"/>
          <a:stretch/>
        </p:blipFill>
        <p:spPr>
          <a:xfrm>
            <a:off x="3632199" y="203200"/>
            <a:ext cx="8470901" cy="6498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704260" y="3098747"/>
            <a:ext cx="2236510" cy="707886"/>
          </a:xfrm>
          <a:prstGeom prst="rect">
            <a:avLst/>
          </a:prstGeom>
        </p:spPr>
        <p:txBody>
          <a:bodyPr wrap="none">
            <a:spAutoFit/>
          </a:bodyPr>
          <a:lstStyle/>
          <a:p>
            <a:r>
              <a:rPr lang="zh-CN" altLang="en-US" sz="4000" dirty="0"/>
              <a:t>风险控制</a:t>
            </a:r>
          </a:p>
        </p:txBody>
      </p:sp>
    </p:spTree>
    <p:extLst>
      <p:ext uri="{BB962C8B-B14F-4D97-AF65-F5344CB8AC3E}">
        <p14:creationId xmlns:p14="http://schemas.microsoft.com/office/powerpoint/2010/main" val="254933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414131"/>
            <a:ext cx="7039185" cy="62173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923959" y="3299220"/>
            <a:ext cx="2441694" cy="830997"/>
          </a:xfrm>
          <a:prstGeom prst="rect">
            <a:avLst/>
          </a:prstGeom>
        </p:spPr>
        <p:txBody>
          <a:bodyPr wrap="none">
            <a:spAutoFit/>
          </a:bodyPr>
          <a:lstStyle/>
          <a:p>
            <a:r>
              <a:rPr lang="en-US" altLang="zh-CN" sz="4800" dirty="0" smtClean="0"/>
              <a:t>A-B</a:t>
            </a:r>
            <a:r>
              <a:rPr lang="zh-CN" altLang="en-US" sz="4800" dirty="0" smtClean="0"/>
              <a:t>角图</a:t>
            </a:r>
            <a:endParaRPr lang="zh-CN" altLang="en-US" sz="4800" dirty="0"/>
          </a:p>
        </p:txBody>
      </p:sp>
    </p:spTree>
    <p:extLst>
      <p:ext uri="{BB962C8B-B14F-4D97-AF65-F5344CB8AC3E}">
        <p14:creationId xmlns:p14="http://schemas.microsoft.com/office/powerpoint/2010/main" val="279661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189154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项目概述</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2540" y="1572579"/>
            <a:ext cx="6428060" cy="4257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标题 1">
            <a:extLst>
              <a:ext uri="{FF2B5EF4-FFF2-40B4-BE49-F238E27FC236}">
                <a16:creationId xmlns:a16="http://schemas.microsoft.com/office/drawing/2014/main" id="{3545FD0D-3C7B-4E3C-9368-7964BD7235CE}"/>
              </a:ext>
            </a:extLst>
          </p:cNvPr>
          <p:cNvSpPr txBox="1"/>
          <p:nvPr/>
        </p:nvSpPr>
        <p:spPr>
          <a:xfrm>
            <a:off x="8438517" y="2199278"/>
            <a:ext cx="3212397" cy="3004149"/>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8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业务背景</a:t>
            </a:r>
            <a:endParaRPr lang="zh-CN" altLang="en-US" sz="8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358117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3.8</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4984617" y="2963976"/>
            <a:ext cx="695451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407448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47461"/>
            <a:ext cx="45368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804" t="1049" r="1322" b="805"/>
          <a:stretch/>
        </p:blipFill>
        <p:spPr>
          <a:xfrm>
            <a:off x="265739" y="820061"/>
            <a:ext cx="11748238" cy="4886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995681" y="5936386"/>
            <a:ext cx="4288353" cy="707886"/>
          </a:xfrm>
          <a:prstGeom prst="rect">
            <a:avLst/>
          </a:prstGeom>
        </p:spPr>
        <p:txBody>
          <a:bodyPr wrap="none">
            <a:spAutoFit/>
          </a:bodyPr>
          <a:lstStyle/>
          <a:p>
            <a:r>
              <a:rPr lang="zh-CN" altLang="en-US" sz="4000" dirty="0"/>
              <a:t>软件开发成本估算</a:t>
            </a:r>
          </a:p>
        </p:txBody>
      </p:sp>
    </p:spTree>
    <p:extLst>
      <p:ext uri="{BB962C8B-B14F-4D97-AF65-F5344CB8AC3E}">
        <p14:creationId xmlns:p14="http://schemas.microsoft.com/office/powerpoint/2010/main" val="347058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47461"/>
            <a:ext cx="45368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455" r="600" b="1262"/>
          <a:stretch/>
        </p:blipFill>
        <p:spPr>
          <a:xfrm>
            <a:off x="2809034" y="737994"/>
            <a:ext cx="9156700" cy="5936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265739" y="2983107"/>
            <a:ext cx="2441695" cy="1446550"/>
          </a:xfrm>
          <a:prstGeom prst="rect">
            <a:avLst/>
          </a:prstGeom>
        </p:spPr>
        <p:txBody>
          <a:bodyPr wrap="none">
            <a:spAutoFit/>
          </a:bodyPr>
          <a:lstStyle/>
          <a:p>
            <a:pPr algn="ctr"/>
            <a:r>
              <a:rPr lang="zh-CN" altLang="en-US" sz="4400" dirty="0"/>
              <a:t>项目</a:t>
            </a:r>
            <a:r>
              <a:rPr lang="zh-CN" altLang="en-US" sz="4400" dirty="0" smtClean="0"/>
              <a:t>成本</a:t>
            </a:r>
            <a:endParaRPr lang="en-US" altLang="zh-CN" sz="4400" dirty="0" smtClean="0"/>
          </a:p>
          <a:p>
            <a:pPr algn="ctr"/>
            <a:r>
              <a:rPr lang="zh-CN" altLang="en-US" sz="4400" dirty="0" smtClean="0"/>
              <a:t>估算</a:t>
            </a:r>
            <a:endParaRPr lang="zh-CN" altLang="en-US" sz="4400" dirty="0"/>
          </a:p>
        </p:txBody>
      </p:sp>
    </p:spTree>
    <p:extLst>
      <p:ext uri="{BB962C8B-B14F-4D97-AF65-F5344CB8AC3E}">
        <p14:creationId xmlns:p14="http://schemas.microsoft.com/office/powerpoint/2010/main" val="352364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3.9</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6294112"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98028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943519"/>
            <a:ext cx="10963058" cy="5576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391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4" name="组合 3"/>
          <p:cNvGrpSpPr/>
          <p:nvPr/>
        </p:nvGrpSpPr>
        <p:grpSpPr>
          <a:xfrm>
            <a:off x="2349500" y="856150"/>
            <a:ext cx="7658992" cy="5757697"/>
            <a:chOff x="2349500" y="856150"/>
            <a:chExt cx="7658992" cy="5757697"/>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945" t="1075" r="1174" b="769"/>
            <a:stretch/>
          </p:blipFill>
          <p:spPr>
            <a:xfrm>
              <a:off x="2349500" y="856150"/>
              <a:ext cx="7658992" cy="575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6235547" y="6125379"/>
              <a:ext cx="187296" cy="220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65000"/>
                      <a:lumOff val="35000"/>
                    </a:schemeClr>
                  </a:solidFill>
                </a:rPr>
                <a:t>诚</a:t>
              </a:r>
            </a:p>
          </p:txBody>
        </p:sp>
      </p:grpSp>
    </p:spTree>
    <p:extLst>
      <p:ext uri="{BB962C8B-B14F-4D97-AF65-F5344CB8AC3E}">
        <p14:creationId xmlns:p14="http://schemas.microsoft.com/office/powerpoint/2010/main" val="15024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7626321"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质量管理计划</a:t>
            </a:r>
            <a:r>
              <a:rPr lang="en-US" altLang="zh-CN"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a:t>
            </a:r>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配置管理说明</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矩形 6"/>
          <p:cNvSpPr/>
          <p:nvPr/>
        </p:nvSpPr>
        <p:spPr>
          <a:xfrm>
            <a:off x="247580" y="3576087"/>
            <a:ext cx="11696841" cy="3136243"/>
          </a:xfrm>
          <a:prstGeom prst="rect">
            <a:avLst/>
          </a:prstGeom>
        </p:spPr>
        <p:txBody>
          <a:bodyPr wrap="square">
            <a:spAutoFit/>
          </a:bodyPr>
          <a:lstStyle/>
          <a:p>
            <a:pPr lvl="0" algn="ctr">
              <a:lnSpc>
                <a:spcPct val="115000"/>
              </a:lnSpc>
              <a:spcAft>
                <a:spcPts val="0"/>
              </a:spcAft>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注意点</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15000"/>
              </a:lnSpc>
              <a:spcAft>
                <a:spcPts val="0"/>
              </a:spcAft>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1.push</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之前请先</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fetch</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，看看远程仓库目前是不是最新版本，如果是的话先</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pull</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下来，再</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push</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，防止冲突。</a:t>
            </a:r>
            <a:endParaRPr lang="zh-CN"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15000"/>
              </a:lnSpc>
              <a:spcAft>
                <a:spcPts val="0"/>
              </a:spcAft>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push</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时，备注应该详细，比如对哪些文件的哪些部分做了何种修改，而不要笼统的说修改了某个文件</a:t>
            </a:r>
            <a:endParaRPr lang="zh-CN"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15000"/>
              </a:lnSpc>
              <a:spcAft>
                <a:spcPts val="0"/>
              </a:spcAft>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只有配置管理员有权限新建分支、合并分支。</a:t>
            </a:r>
            <a:endParaRPr lang="zh-CN" altLang="zh-CN" sz="28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15000"/>
              </a:lnSpc>
              <a:spcAft>
                <a:spcPts val="0"/>
              </a:spcAft>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项目最新的进度体现在</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ModifyingMaster</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分支上，</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Master</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是拿来保存里程碑快照的。</a:t>
            </a:r>
            <a:endParaRPr lang="zh-CN" altLang="zh-CN" sz="2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1843517" y="724718"/>
            <a:ext cx="8829480" cy="2739211"/>
          </a:xfrm>
          <a:prstGeom prst="rect">
            <a:avLst/>
          </a:prstGeom>
          <a:noFill/>
        </p:spPr>
        <p:txBody>
          <a:bodyPr wrap="square" rtlCol="0">
            <a:spAutoFit/>
          </a:bodyPr>
          <a:lstStyle/>
          <a:p>
            <a:pPr algn="ctr"/>
            <a:r>
              <a:rPr lang="zh-CN" altLang="en-US" sz="2800" b="1" dirty="0"/>
              <a:t>版本格式</a:t>
            </a:r>
          </a:p>
          <a:p>
            <a:r>
              <a:rPr lang="zh-CN" altLang="en-US" sz="2400" dirty="0"/>
              <a:t>每一个文档的版本格式为</a:t>
            </a:r>
            <a:r>
              <a:rPr lang="en-US" altLang="zh-CN" sz="2400" dirty="0"/>
              <a:t>[</a:t>
            </a:r>
            <a:r>
              <a:rPr lang="zh-CN" altLang="en-US" sz="2400" dirty="0"/>
              <a:t>主版本号</a:t>
            </a:r>
            <a:r>
              <a:rPr lang="en-US" altLang="zh-CN" sz="2400" dirty="0"/>
              <a:t>.</a:t>
            </a:r>
            <a:r>
              <a:rPr lang="zh-CN" altLang="en-US" sz="2400" dirty="0"/>
              <a:t>子版本号</a:t>
            </a:r>
            <a:r>
              <a:rPr lang="en-US" altLang="zh-CN" sz="2400" dirty="0"/>
              <a:t>.</a:t>
            </a:r>
            <a:r>
              <a:rPr lang="zh-CN" altLang="en-US" sz="2400" dirty="0"/>
              <a:t>修正版本号。</a:t>
            </a:r>
          </a:p>
          <a:p>
            <a:r>
              <a:rPr lang="zh-CN" altLang="en-US" sz="2400" dirty="0"/>
              <a:t>示例：</a:t>
            </a:r>
            <a:r>
              <a:rPr lang="en-US" altLang="zh-CN" sz="2400" dirty="0"/>
              <a:t>0.1.1</a:t>
            </a:r>
          </a:p>
          <a:p>
            <a:r>
              <a:rPr lang="zh-CN" altLang="en-US" sz="2400" dirty="0"/>
              <a:t>文档的初始版本为</a:t>
            </a:r>
            <a:r>
              <a:rPr lang="en-US" altLang="zh-CN" sz="2400" dirty="0"/>
              <a:t>0.1.0</a:t>
            </a:r>
            <a:r>
              <a:rPr lang="zh-CN" altLang="en-US" sz="2400" dirty="0"/>
              <a:t>。</a:t>
            </a:r>
          </a:p>
          <a:p>
            <a:r>
              <a:rPr lang="zh-CN" altLang="en-US" sz="2400" dirty="0"/>
              <a:t>当文件内容有了重大的变化或改进，主版本号加一。</a:t>
            </a:r>
          </a:p>
          <a:p>
            <a:r>
              <a:rPr lang="zh-CN" altLang="en-US" sz="2400" dirty="0"/>
              <a:t>当文档的内容有了模块的增加、补充等，子版本号加一。</a:t>
            </a:r>
          </a:p>
          <a:p>
            <a:r>
              <a:rPr lang="zh-CN" altLang="en-US" sz="2400" dirty="0"/>
              <a:t>当文档的内容有了小修改，如修正了纰漏等，修正版本号加一</a:t>
            </a:r>
            <a:r>
              <a:rPr lang="zh-CN" altLang="en-US" dirty="0"/>
              <a:t>。</a:t>
            </a:r>
          </a:p>
        </p:txBody>
      </p:sp>
    </p:spTree>
    <p:extLst>
      <p:ext uri="{BB962C8B-B14F-4D97-AF65-F5344CB8AC3E}">
        <p14:creationId xmlns:p14="http://schemas.microsoft.com/office/powerpoint/2010/main" val="43865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9850" y="-2439"/>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201702" y="1713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5899" y="3531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468370" y="36079"/>
            <a:ext cx="7626321"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质量管理计划</a:t>
            </a:r>
            <a:r>
              <a:rPr lang="en-US" altLang="zh-CN"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a:t>
            </a:r>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配置管理说明</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graphicFrame>
        <p:nvGraphicFramePr>
          <p:cNvPr id="9" name="表格 8">
            <a:extLst>
              <a:ext uri="{FF2B5EF4-FFF2-40B4-BE49-F238E27FC236}">
                <a16:creationId xmlns:a16="http://schemas.microsoft.com/office/drawing/2014/main" id="{64830B8D-A7F7-4602-8DE3-F27AEBDAF46A}"/>
              </a:ext>
            </a:extLst>
          </p:cNvPr>
          <p:cNvGraphicFramePr>
            <a:graphicFrameLocks noGrp="1"/>
          </p:cNvGraphicFramePr>
          <p:nvPr>
            <p:extLst>
              <p:ext uri="{D42A27DB-BD31-4B8C-83A1-F6EECF244321}">
                <p14:modId xmlns:p14="http://schemas.microsoft.com/office/powerpoint/2010/main" val="4063394828"/>
              </p:ext>
            </p:extLst>
          </p:nvPr>
        </p:nvGraphicFramePr>
        <p:xfrm>
          <a:off x="52474" y="638573"/>
          <a:ext cx="12085097" cy="6209528"/>
        </p:xfrm>
        <a:graphic>
          <a:graphicData uri="http://schemas.openxmlformats.org/drawingml/2006/table">
            <a:tbl>
              <a:tblPr firstRow="1" firstCol="1" bandRow="1"/>
              <a:tblGrid>
                <a:gridCol w="1732752">
                  <a:extLst>
                    <a:ext uri="{9D8B030D-6E8A-4147-A177-3AD203B41FA5}">
                      <a16:colId xmlns:a16="http://schemas.microsoft.com/office/drawing/2014/main" val="1728070664"/>
                    </a:ext>
                  </a:extLst>
                </a:gridCol>
                <a:gridCol w="956181">
                  <a:extLst>
                    <a:ext uri="{9D8B030D-6E8A-4147-A177-3AD203B41FA5}">
                      <a16:colId xmlns:a16="http://schemas.microsoft.com/office/drawing/2014/main" val="3845489741"/>
                    </a:ext>
                  </a:extLst>
                </a:gridCol>
                <a:gridCol w="2145105">
                  <a:extLst>
                    <a:ext uri="{9D8B030D-6E8A-4147-A177-3AD203B41FA5}">
                      <a16:colId xmlns:a16="http://schemas.microsoft.com/office/drawing/2014/main" val="1847604171"/>
                    </a:ext>
                  </a:extLst>
                </a:gridCol>
                <a:gridCol w="2009148">
                  <a:extLst>
                    <a:ext uri="{9D8B030D-6E8A-4147-A177-3AD203B41FA5}">
                      <a16:colId xmlns:a16="http://schemas.microsoft.com/office/drawing/2014/main" val="4147355383"/>
                    </a:ext>
                  </a:extLst>
                </a:gridCol>
                <a:gridCol w="5241911">
                  <a:extLst>
                    <a:ext uri="{9D8B030D-6E8A-4147-A177-3AD203B41FA5}">
                      <a16:colId xmlns:a16="http://schemas.microsoft.com/office/drawing/2014/main" val="3301297322"/>
                    </a:ext>
                  </a:extLst>
                </a:gridCol>
              </a:tblGrid>
              <a:tr h="265850">
                <a:tc>
                  <a:txBody>
                    <a:bodyPr/>
                    <a:lstStyle/>
                    <a:p>
                      <a:pPr algn="ctr">
                        <a:lnSpc>
                          <a:spcPct val="115000"/>
                        </a:lnSpc>
                        <a:spcAft>
                          <a:spcPts val="1000"/>
                        </a:spcAft>
                      </a:pPr>
                      <a:r>
                        <a:rPr lang="zh-CN" sz="1600" b="1" cap="all" dirty="0">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场景</a:t>
                      </a:r>
                      <a:endParaRPr lang="zh-CN" sz="1600" dirty="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权限</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操作分支</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所在目录</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tc>
                  <a:txBody>
                    <a:bodyPr/>
                    <a:lstStyle/>
                    <a:p>
                      <a:pPr algn="ctr">
                        <a:lnSpc>
                          <a:spcPct val="115000"/>
                        </a:lnSpc>
                        <a:spcAft>
                          <a:spcPts val="1000"/>
                        </a:spcAft>
                      </a:pPr>
                      <a:r>
                        <a:rPr lang="zh-CN" sz="1600" b="1" cap="all">
                          <a:solidFill>
                            <a:srgbClr val="FFFFFF"/>
                          </a:solidFill>
                          <a:effectLst/>
                          <a:latin typeface="Cambria" panose="02040503050406030204" pitchFamily="18" charset="0"/>
                          <a:ea typeface="等线" panose="02010600030101010101" pitchFamily="2" charset="-122"/>
                          <a:cs typeface="Times New Roman" panose="02020603050405020304" pitchFamily="18" charset="0"/>
                        </a:rPr>
                        <a:t>准备工作</a:t>
                      </a:r>
                      <a:endParaRPr lang="zh-CN" sz="1600">
                        <a:effectLst/>
                        <a:latin typeface="Cambria" panose="02040503050406030204" pitchFamily="18" charset="0"/>
                        <a:ea typeface="宋体" panose="02010600030101010101" pitchFamily="2" charset="-122"/>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978B7"/>
                    </a:solidFill>
                  </a:tcPr>
                </a:tc>
                <a:extLst>
                  <a:ext uri="{0D108BD9-81ED-4DB2-BD59-A6C34878D82A}">
                    <a16:rowId xmlns:a16="http://schemas.microsoft.com/office/drawing/2014/main" val="3757181367"/>
                  </a:ext>
                </a:extLst>
              </a:tr>
              <a:tr h="608437">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提交个人作业</a:t>
                      </a:r>
                      <a:r>
                        <a:rPr lang="en-US" sz="1800" dirty="0">
                          <a:effectLst/>
                          <a:latin typeface="+mn-ea"/>
                          <a:ea typeface="+mn-ea"/>
                          <a:cs typeface="Times New Roman" panose="02020603050405020304" pitchFamily="18" charset="0"/>
                        </a:rPr>
                        <a:t>/</a:t>
                      </a:r>
                      <a:r>
                        <a:rPr lang="en-US" sz="1800" dirty="0" err="1">
                          <a:effectLst/>
                          <a:latin typeface="+mn-ea"/>
                          <a:ea typeface="+mn-ea"/>
                          <a:cs typeface="Times New Roman" panose="02020603050405020304" pitchFamily="18" charset="0"/>
                        </a:rPr>
                        <a:t>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组员自己的分支</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GB"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357513"/>
                  </a:ext>
                </a:extLst>
              </a:tr>
              <a:tr h="1528573">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新增文件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非受控文件/组员名</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根据项目经理的指示完成文档的编写。 模板由项目经理指定、或者小组协同确定模板。</a:t>
                      </a:r>
                    </a:p>
                    <a:p>
                      <a:pPr algn="ctr">
                        <a:lnSpc>
                          <a:spcPct val="115000"/>
                        </a:lnSpc>
                        <a:spcAft>
                          <a:spcPts val="1000"/>
                        </a:spcAft>
                      </a:pPr>
                      <a:r>
                        <a:rPr lang="zh-CN" sz="1600">
                          <a:effectLst/>
                          <a:latin typeface="+mn-ea"/>
                          <a:ea typeface="+mn-ea"/>
                          <a:cs typeface="Times New Roman" panose="02020603050405020304" pitchFamily="18" charset="0"/>
                        </a:rPr>
                        <a:t>增加文件的目录是在组员的文件夹内的，在完成起草之后，并入</a:t>
                      </a:r>
                      <a:r>
                        <a:rPr lang="en-US" sz="1600">
                          <a:effectLst/>
                          <a:latin typeface="+mn-ea"/>
                          <a:ea typeface="+mn-ea"/>
                          <a:cs typeface="Times New Roman" panose="02020603050405020304" pitchFamily="18" charset="0"/>
                        </a:rPr>
                        <a:t>ModifyingMaster</a:t>
                      </a:r>
                      <a:r>
                        <a:rPr lang="zh-CN" sz="1600">
                          <a:effectLst/>
                          <a:latin typeface="+mn-ea"/>
                          <a:ea typeface="+mn-ea"/>
                          <a:cs typeface="Times New Roman" panose="02020603050405020304" pitchFamily="18" charset="0"/>
                        </a:rPr>
                        <a:t>分支的时候由配置管理员把文件转入受控文档。</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447597"/>
                  </a:ext>
                </a:extLst>
              </a:tr>
              <a:tr h="93509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协同编写文档</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项目组所有成员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新分支</a:t>
                      </a:r>
                      <a:r>
                        <a:rPr lang="en-US" sz="1600" dirty="0">
                          <a:effectLst/>
                          <a:latin typeface="+mn-ea"/>
                          <a:ea typeface="+mn-ea"/>
                          <a:cs typeface="Times New Roman" panose="02020603050405020304" pitchFamily="18" charset="0"/>
                        </a:rPr>
                        <a:t>/</a:t>
                      </a:r>
                      <a:r>
                        <a:rPr lang="en-US" sz="1600" dirty="0" err="1">
                          <a:effectLst/>
                          <a:latin typeface="+mn-ea"/>
                          <a:ea typeface="+mn-ea"/>
                          <a:cs typeface="Times New Roman" panose="02020603050405020304" pitchFamily="18" charset="0"/>
                        </a:rPr>
                        <a:t>ModifyingMaster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a:effectLst/>
                          <a:latin typeface="+mn-ea"/>
                          <a:ea typeface="+mn-ea"/>
                          <a:cs typeface="Times New Roman" panose="02020603050405020304" pitchFamily="18" charset="0"/>
                        </a:rPr>
                        <a:t>非受控文件</a:t>
                      </a:r>
                      <a:r>
                        <a:rPr lang="en-US" sz="1600">
                          <a:effectLst/>
                          <a:latin typeface="+mn-ea"/>
                          <a:ea typeface="+mn-ea"/>
                          <a:cs typeface="Times New Roman" panose="02020603050405020304" pitchFamily="18" charset="0"/>
                        </a:rPr>
                        <a:t>/</a:t>
                      </a:r>
                      <a:r>
                        <a:rPr lang="zh-CN" sz="1600">
                          <a:effectLst/>
                          <a:latin typeface="+mn-ea"/>
                          <a:ea typeface="+mn-ea"/>
                          <a:cs typeface="Times New Roman" panose="02020603050405020304" pitchFamily="18" charset="0"/>
                        </a:rPr>
                        <a:t>组员名，</a:t>
                      </a:r>
                    </a:p>
                    <a:p>
                      <a:pPr algn="ctr">
                        <a:lnSpc>
                          <a:spcPct val="115000"/>
                        </a:lnSpc>
                        <a:spcAft>
                          <a:spcPts val="1000"/>
                        </a:spcAft>
                      </a:pPr>
                      <a:r>
                        <a:rPr lang="zh-CN" sz="1600">
                          <a:effectLst/>
                          <a:latin typeface="+mn-ea"/>
                          <a:ea typeface="+mn-ea"/>
                          <a:cs typeface="Times New Roman" panose="02020603050405020304" pitchFamily="18" charset="0"/>
                        </a:rPr>
                        <a:t>该组员是文档的主要编写者</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a:effectLst/>
                          <a:latin typeface="+mn-ea"/>
                          <a:ea typeface="+mn-ea"/>
                          <a:cs typeface="Times New Roman" panose="02020603050405020304" pitchFamily="18" charset="0"/>
                        </a:rPr>
                        <a:t>和新增文件流程一样，文件的主要编写的组员在自己的工作分支上编写文件，其他编写组员也</a:t>
                      </a:r>
                      <a:r>
                        <a:rPr lang="en-US" sz="1600">
                          <a:effectLst/>
                          <a:latin typeface="+mn-ea"/>
                          <a:ea typeface="+mn-ea"/>
                          <a:cs typeface="Times New Roman" panose="02020603050405020304" pitchFamily="18" charset="0"/>
                        </a:rPr>
                        <a:t>pull</a:t>
                      </a:r>
                      <a:r>
                        <a:rPr lang="zh-CN" sz="1600">
                          <a:effectLst/>
                          <a:latin typeface="+mn-ea"/>
                          <a:ea typeface="+mn-ea"/>
                          <a:cs typeface="Times New Roman" panose="02020603050405020304" pitchFamily="18" charset="0"/>
                        </a:rPr>
                        <a:t>下该分支后协同工作。</a:t>
                      </a:r>
                      <a:r>
                        <a:rPr lang="en-US" sz="1600">
                          <a:effectLst/>
                          <a:latin typeface="+mn-ea"/>
                          <a:ea typeface="+mn-ea"/>
                          <a:cs typeface="Times New Roman" panose="02020603050405020304" pitchFamily="18" charset="0"/>
                        </a:rPr>
                        <a:t> </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3556767"/>
                  </a:ext>
                </a:extLst>
              </a:tr>
              <a:tr h="2169912">
                <a:tc>
                  <a:txBody>
                    <a:bodyPr/>
                    <a:lstStyle/>
                    <a:p>
                      <a:pPr algn="ctr">
                        <a:lnSpc>
                          <a:spcPct val="115000"/>
                        </a:lnSpc>
                        <a:spcAft>
                          <a:spcPts val="1000"/>
                        </a:spcAft>
                      </a:pPr>
                      <a:r>
                        <a:rPr lang="en-US" sz="1800" dirty="0" err="1">
                          <a:effectLst/>
                          <a:latin typeface="+mn-ea"/>
                          <a:ea typeface="+mn-ea"/>
                          <a:cs typeface="Times New Roman" panose="02020603050405020304" pitchFamily="18" charset="0"/>
                        </a:rPr>
                        <a:t>更新现有文件</a:t>
                      </a:r>
                      <a:endParaRPr lang="zh-CN" sz="18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dirty="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a:effectLst/>
                          <a:latin typeface="+mn-ea"/>
                          <a:ea typeface="+mn-ea"/>
                          <a:cs typeface="Times New Roman" panose="02020603050405020304" pitchFamily="18" charset="0"/>
                        </a:rPr>
                        <a:t>master</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受控文件对应的文件夹。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zh-CN" sz="1600" dirty="0">
                          <a:effectLst/>
                          <a:latin typeface="+mn-ea"/>
                          <a:ea typeface="+mn-ea"/>
                          <a:cs typeface="Times New Roman" panose="02020603050405020304" pitchFamily="18" charset="0"/>
                        </a:rPr>
                        <a:t>和配置管理员协调，确定基准线，然后开一个新分支。名字格式：“</a:t>
                      </a:r>
                      <a:r>
                        <a:rPr lang="en-US" sz="1600" dirty="0">
                          <a:effectLst/>
                          <a:latin typeface="+mn-ea"/>
                          <a:ea typeface="+mn-ea"/>
                          <a:cs typeface="Times New Roman" panose="02020603050405020304" pitchFamily="18" charset="0"/>
                        </a:rPr>
                        <a:t>modify_</a:t>
                      </a:r>
                      <a:r>
                        <a:rPr lang="zh-CN" sz="1600" dirty="0">
                          <a:effectLst/>
                          <a:latin typeface="+mn-ea"/>
                          <a:ea typeface="+mn-ea"/>
                          <a:cs typeface="Times New Roman" panose="02020603050405020304" pitchFamily="18" charset="0"/>
                        </a:rPr>
                        <a:t>文档标识”，然后向该分支上提交记录。在完成修改之后，通知配置管理员（给他一个便签啥的）让他合并入</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中，如果想自己合并，记得在合并前拉取最新的</a:t>
                      </a:r>
                      <a:r>
                        <a:rPr lang="en-US" sz="1600" dirty="0" err="1">
                          <a:effectLst/>
                          <a:latin typeface="+mn-ea"/>
                          <a:ea typeface="+mn-ea"/>
                          <a:cs typeface="Times New Roman" panose="02020603050405020304" pitchFamily="18" charset="0"/>
                        </a:rPr>
                        <a:t>ModifyingMaster</a:t>
                      </a:r>
                      <a:r>
                        <a:rPr lang="zh-CN" sz="1600" dirty="0">
                          <a:effectLst/>
                          <a:latin typeface="+mn-ea"/>
                          <a:ea typeface="+mn-ea"/>
                          <a:cs typeface="Times New Roman" panose="02020603050405020304" pitchFamily="18" charset="0"/>
                        </a:rPr>
                        <a:t>分支。 </a:t>
                      </a:r>
                    </a:p>
                    <a:p>
                      <a:pPr algn="ctr">
                        <a:lnSpc>
                          <a:spcPct val="115000"/>
                        </a:lnSpc>
                        <a:spcAft>
                          <a:spcPts val="1000"/>
                        </a:spcAft>
                      </a:pPr>
                      <a:r>
                        <a:rPr lang="zh-CN" sz="1600" dirty="0">
                          <a:effectLst/>
                          <a:latin typeface="+mn-ea"/>
                          <a:ea typeface="+mn-ea"/>
                          <a:cs typeface="Times New Roman" panose="02020603050405020304" pitchFamily="18" charset="0"/>
                        </a:rPr>
                        <a:t>请勿在自己的组员文件夹中修改，这样就不能优美的体现出文档改动了。</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1865304"/>
                  </a:ext>
                </a:extLst>
              </a:tr>
              <a:tr h="618069">
                <a:tc>
                  <a:txBody>
                    <a:bodyPr/>
                    <a:lstStyle/>
                    <a:p>
                      <a:pPr algn="ctr">
                        <a:lnSpc>
                          <a:spcPct val="115000"/>
                        </a:lnSpc>
                        <a:spcAft>
                          <a:spcPts val="1000"/>
                        </a:spcAft>
                      </a:pPr>
                      <a:r>
                        <a:rPr lang="zh-CN" sz="1800" dirty="0">
                          <a:effectLst/>
                          <a:latin typeface="+mn-ea"/>
                          <a:ea typeface="+mn-ea"/>
                          <a:cs typeface="Times New Roman" panose="02020603050405020304" pitchFamily="18" charset="0"/>
                        </a:rPr>
                        <a:t>提交整合完的文档，里程碑文档</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500">
                          <a:effectLst/>
                          <a:latin typeface="+mn-ea"/>
                          <a:ea typeface="+mn-ea"/>
                          <a:cs typeface="Times New Roman" panose="02020603050405020304" pitchFamily="18" charset="0"/>
                        </a:rPr>
                        <a:t>配置管理员</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a:effectLst/>
                          <a:latin typeface="+mn-ea"/>
                          <a:ea typeface="+mn-ea"/>
                          <a:cs typeface="Times New Roman" panose="02020603050405020304" pitchFamily="18" charset="0"/>
                        </a:rPr>
                        <a:t>master</a:t>
                      </a:r>
                      <a:endParaRPr lang="zh-CN" sz="160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zh-CN" sz="1600" dirty="0">
                          <a:effectLst/>
                          <a:latin typeface="+mn-ea"/>
                          <a:ea typeface="+mn-ea"/>
                          <a:cs typeface="Times New Roman" panose="02020603050405020304" pitchFamily="18" charset="0"/>
                        </a:rPr>
                        <a:t>受控文件对应阶段文件夹。</a:t>
                      </a: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600" dirty="0" err="1">
                          <a:effectLst/>
                          <a:latin typeface="+mn-ea"/>
                          <a:ea typeface="+mn-ea"/>
                          <a:cs typeface="Times New Roman" panose="02020603050405020304" pitchFamily="18" charset="0"/>
                        </a:rPr>
                        <a:t>在提交前拉取远端的最新master，并以此为基础再提交</a:t>
                      </a:r>
                      <a:endParaRPr lang="zh-CN" sz="1600" dirty="0">
                        <a:effectLst/>
                        <a:latin typeface="+mn-ea"/>
                        <a:ea typeface="+mn-ea"/>
                        <a:cs typeface="Times New Roman" panose="02020603050405020304" pitchFamily="18" charset="0"/>
                      </a:endParaRPr>
                    </a:p>
                  </a:txBody>
                  <a:tcPr marL="50587" marR="50587"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2747550"/>
                  </a:ext>
                </a:extLst>
              </a:tr>
            </a:tbl>
          </a:graphicData>
        </a:graphic>
      </p:graphicFrame>
    </p:spTree>
    <p:extLst>
      <p:ext uri="{BB962C8B-B14F-4D97-AF65-F5344CB8AC3E}">
        <p14:creationId xmlns:p14="http://schemas.microsoft.com/office/powerpoint/2010/main" val="351537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04</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61453" y="3089694"/>
            <a:ext cx="5810322" cy="830997"/>
          </a:xfrm>
          <a:prstGeom prst="rect">
            <a:avLst/>
          </a:prstGeom>
          <a:noFill/>
        </p:spPr>
        <p:txBody>
          <a:bodyPr wrap="square" rtlCol="0">
            <a:spAutoFit/>
          </a:bodyPr>
          <a:lstStyle/>
          <a:p>
            <a:pPr algn="dist"/>
            <a:r>
              <a:rPr lang="zh-CN" altLang="en-US" sz="48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需求开发和需求管理</a:t>
            </a:r>
            <a:endParaRPr lang="zh-CN" altLang="en-US" sz="48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60054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222857" y="963498"/>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222856" y="2077748"/>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222855" y="3284617"/>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222855" y="4490453"/>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916223" y="1100694"/>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愿景与范围</a:t>
            </a:r>
          </a:p>
        </p:txBody>
      </p:sp>
      <p:sp>
        <p:nvSpPr>
          <p:cNvPr id="28" name="TextBox 19"/>
          <p:cNvSpPr txBox="1"/>
          <p:nvPr/>
        </p:nvSpPr>
        <p:spPr>
          <a:xfrm>
            <a:off x="916223" y="2282227"/>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用户群分类</a:t>
            </a:r>
          </a:p>
        </p:txBody>
      </p:sp>
      <p:sp>
        <p:nvSpPr>
          <p:cNvPr id="29" name="TextBox 19"/>
          <p:cNvSpPr txBox="1"/>
          <p:nvPr/>
        </p:nvSpPr>
        <p:spPr>
          <a:xfrm>
            <a:off x="394308" y="3842388"/>
            <a:ext cx="3564144" cy="577438"/>
          </a:xfrm>
          <a:prstGeom prst="rect">
            <a:avLst/>
          </a:prstGeom>
          <a:noFill/>
        </p:spPr>
        <p:txBody>
          <a:bodyPr wrap="none" lIns="480000" tIns="0" rIns="0" bIns="0" anchor="b" anchorCtr="0">
            <a:noAutofit/>
          </a:bodyPr>
          <a:lstStyle/>
          <a:p>
            <a:pPr algn="ct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访谈记录</a:t>
            </a:r>
            <a:endPar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pPr algn="ct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（获取需求）</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 name="TextBox 19"/>
          <p:cNvSpPr txBox="1"/>
          <p:nvPr/>
        </p:nvSpPr>
        <p:spPr>
          <a:xfrm>
            <a:off x="916221" y="4707919"/>
            <a:ext cx="4840357" cy="5514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用例图</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2" name="Diamond 11"/>
          <p:cNvSpPr/>
          <p:nvPr/>
        </p:nvSpPr>
        <p:spPr bwMode="auto">
          <a:xfrm>
            <a:off x="222855" y="5697990"/>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4129906" y="2060525"/>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4129905" y="3189020"/>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4129905" y="4382970"/>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916221" y="5494822"/>
            <a:ext cx="3564144" cy="13245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从渔具店</a:t>
            </a:r>
            <a:endPar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展示成果</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TextBox 19"/>
          <p:cNvSpPr txBox="1"/>
          <p:nvPr/>
        </p:nvSpPr>
        <p:spPr>
          <a:xfrm>
            <a:off x="4823273" y="2265004"/>
            <a:ext cx="3564144" cy="577438"/>
          </a:xfrm>
          <a:prstGeom prst="rect">
            <a:avLst/>
          </a:prstGeom>
          <a:noFill/>
        </p:spPr>
        <p:txBody>
          <a:bodyPr wrap="none" lIns="480000" tIns="0" rIns="0" bIns="0" anchor="b" anchorCtr="0">
            <a:noAutofit/>
          </a:bodyPr>
          <a:lstStyle/>
          <a:p>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管理员端展示</a:t>
            </a:r>
            <a:endPar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19"/>
          <p:cNvSpPr txBox="1"/>
          <p:nvPr/>
        </p:nvSpPr>
        <p:spPr>
          <a:xfrm>
            <a:off x="4823273" y="3387641"/>
            <a:ext cx="3564144" cy="577438"/>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需求可行性</a:t>
            </a:r>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分析</a:t>
            </a:r>
          </a:p>
        </p:txBody>
      </p:sp>
      <p:sp>
        <p:nvSpPr>
          <p:cNvPr id="39" name="TextBox 19"/>
          <p:cNvSpPr txBox="1"/>
          <p:nvPr/>
        </p:nvSpPr>
        <p:spPr>
          <a:xfrm>
            <a:off x="4756597" y="4576766"/>
            <a:ext cx="3630820" cy="603434"/>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需求优先级打分</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4129905" y="559163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10</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4756597" y="5785434"/>
            <a:ext cx="3630820" cy="603434"/>
          </a:xfrm>
          <a:prstGeom prst="rect">
            <a:avLst/>
          </a:prstGeom>
          <a:noFill/>
        </p:spPr>
        <p:txBody>
          <a:bodyPr wrap="none" lIns="480000" tIns="0" rIns="0" bIns="0" anchor="b" anchorCtr="0">
            <a:noAutofit/>
          </a:bodyPr>
          <a:lstStyle/>
          <a:p>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优先级</a:t>
            </a:r>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排序</a:t>
            </a:r>
          </a:p>
        </p:txBody>
      </p:sp>
      <p:sp>
        <p:nvSpPr>
          <p:cNvPr id="56" name="Diamond 14"/>
          <p:cNvSpPr/>
          <p:nvPr/>
        </p:nvSpPr>
        <p:spPr bwMode="auto">
          <a:xfrm>
            <a:off x="8454236" y="984894"/>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11</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7" name="TextBox 19"/>
          <p:cNvSpPr txBox="1"/>
          <p:nvPr/>
        </p:nvSpPr>
        <p:spPr>
          <a:xfrm>
            <a:off x="9080928" y="1142037"/>
            <a:ext cx="3630820" cy="640087"/>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冲突需求解决</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2130188" y="186145"/>
            <a:ext cx="6644228" cy="688413"/>
          </a:xfrm>
          <a:prstGeom prst="rect">
            <a:avLst/>
          </a:prstGeom>
          <a:noFill/>
        </p:spPr>
        <p:txBody>
          <a:bodyPr wrap="none" lIns="480000" tIns="0" rIns="0" bIns="0" anchor="b" anchorCtr="0">
            <a:noAutofit/>
          </a:bodyPr>
          <a:lstStyle/>
          <a:p>
            <a:r>
              <a:rPr lang="zh-CN" altLang="en-US" sz="44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需求开发和需求</a:t>
            </a:r>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管理目录</a:t>
            </a:r>
            <a:endParaRPr lang="zh-CN" altLang="en-US" sz="2000" dirty="0"/>
          </a:p>
        </p:txBody>
      </p:sp>
      <p:sp>
        <p:nvSpPr>
          <p:cNvPr id="40" name="Diamond 14"/>
          <p:cNvSpPr/>
          <p:nvPr/>
        </p:nvSpPr>
        <p:spPr bwMode="auto">
          <a:xfrm>
            <a:off x="8454236" y="3295089"/>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13</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1" name="TextBox 19"/>
          <p:cNvSpPr txBox="1"/>
          <p:nvPr/>
        </p:nvSpPr>
        <p:spPr>
          <a:xfrm>
            <a:off x="9080928" y="3193476"/>
            <a:ext cx="3630820" cy="1088009"/>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系统实现</a:t>
            </a:r>
            <a:endParaRPr lang="en-US" altLang="zh-CN"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与运行环境</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2" name="Diamond 14"/>
          <p:cNvSpPr/>
          <p:nvPr/>
        </p:nvSpPr>
        <p:spPr bwMode="auto">
          <a:xfrm>
            <a:off x="8454236" y="4475281"/>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14</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3" name="TextBox 19"/>
          <p:cNvSpPr txBox="1"/>
          <p:nvPr/>
        </p:nvSpPr>
        <p:spPr>
          <a:xfrm>
            <a:off x="9080928" y="4669077"/>
            <a:ext cx="3630820" cy="603434"/>
          </a:xfrm>
          <a:prstGeom prst="rect">
            <a:avLst/>
          </a:prstGeom>
          <a:noFill/>
        </p:spPr>
        <p:txBody>
          <a:bodyPr wrap="none" lIns="480000" tIns="0" rIns="0" bIns="0" anchor="b" anchorCtr="0">
            <a:noAutofit/>
          </a:bodyPr>
          <a:lstStyle/>
          <a:p>
            <a:r>
              <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JAD</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会议</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4" name="Diamond 14"/>
          <p:cNvSpPr/>
          <p:nvPr/>
        </p:nvSpPr>
        <p:spPr bwMode="auto">
          <a:xfrm>
            <a:off x="8454236" y="5655473"/>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5" name="TextBox 19"/>
          <p:cNvSpPr txBox="1"/>
          <p:nvPr/>
        </p:nvSpPr>
        <p:spPr>
          <a:xfrm>
            <a:off x="9080928" y="5769590"/>
            <a:ext cx="3630820" cy="603434"/>
          </a:xfrm>
          <a:prstGeom prst="rect">
            <a:avLst/>
          </a:prstGeom>
          <a:noFill/>
        </p:spPr>
        <p:txBody>
          <a:bodyPr wrap="none" lIns="480000" tIns="0" rIns="0" bIns="0" anchor="b" anchorCtr="0">
            <a:noAutofit/>
          </a:bodyPr>
          <a:lstStyle/>
          <a:p>
            <a:r>
              <a:rPr lang="en-US" altLang="zh-CN"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SRS</a:t>
            </a:r>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组内评审</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6" name="Diamond 14"/>
          <p:cNvSpPr/>
          <p:nvPr/>
        </p:nvSpPr>
        <p:spPr bwMode="auto">
          <a:xfrm>
            <a:off x="8454236" y="2183701"/>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12</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TextBox 19"/>
          <p:cNvSpPr txBox="1"/>
          <p:nvPr/>
        </p:nvSpPr>
        <p:spPr>
          <a:xfrm>
            <a:off x="9032559" y="2225829"/>
            <a:ext cx="3630820" cy="603434"/>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非功能性需求</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Diamond 12"/>
          <p:cNvSpPr/>
          <p:nvPr/>
        </p:nvSpPr>
        <p:spPr bwMode="auto">
          <a:xfrm>
            <a:off x="4120904" y="898639"/>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9" name="TextBox 19"/>
          <p:cNvSpPr txBox="1"/>
          <p:nvPr/>
        </p:nvSpPr>
        <p:spPr>
          <a:xfrm>
            <a:off x="4814271" y="1103118"/>
            <a:ext cx="3564144" cy="577438"/>
          </a:xfrm>
          <a:prstGeom prst="rect">
            <a:avLst/>
          </a:prstGeom>
          <a:noFill/>
        </p:spPr>
        <p:txBody>
          <a:bodyPr wrap="none" lIns="480000" tIns="0" rIns="0" bIns="0" anchor="b" anchorCtr="0">
            <a:noAutofit/>
          </a:bodyPr>
          <a:lstStyle/>
          <a:p>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复杂</a:t>
            </a:r>
            <a:r>
              <a:rPr lang="en-US" altLang="zh-CN"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UML</a:t>
            </a:r>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展示</a:t>
            </a:r>
            <a:endPar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54818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189154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项目概述</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37" name="标题 1">
            <a:extLst>
              <a:ext uri="{FF2B5EF4-FFF2-40B4-BE49-F238E27FC236}">
                <a16:creationId xmlns:a16="http://schemas.microsoft.com/office/drawing/2014/main" id="{3545FD0D-3C7B-4E3C-9368-7964BD7235CE}"/>
              </a:ext>
            </a:extLst>
          </p:cNvPr>
          <p:cNvSpPr txBox="1"/>
          <p:nvPr/>
        </p:nvSpPr>
        <p:spPr>
          <a:xfrm>
            <a:off x="340010" y="2315393"/>
            <a:ext cx="2547928" cy="277912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8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业务</a:t>
            </a:r>
            <a:r>
              <a:rPr lang="zh-CN" altLang="en-US" sz="8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机遇</a:t>
            </a:r>
          </a:p>
        </p:txBody>
      </p:sp>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51827" y="202022"/>
            <a:ext cx="2770273" cy="6002259"/>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13930" y="202022"/>
            <a:ext cx="2758638" cy="6002259"/>
          </a:xfrm>
          <a:prstGeom prst="rect">
            <a:avLst/>
          </a:prstGeom>
          <a:ln>
            <a:noFill/>
          </a:ln>
          <a:effectLst>
            <a:outerShdw blurRad="292100" dist="139700" dir="2700000" algn="tl" rotWithShape="0">
              <a:srgbClr val="333333">
                <a:alpha val="65000"/>
              </a:srgbClr>
            </a:outerShdw>
          </a:effectLst>
        </p:spPr>
      </p:pic>
      <p:sp>
        <p:nvSpPr>
          <p:cNvPr id="10" name="标题 1">
            <a:extLst>
              <a:ext uri="{FF2B5EF4-FFF2-40B4-BE49-F238E27FC236}">
                <a16:creationId xmlns:a16="http://schemas.microsoft.com/office/drawing/2014/main" id="{3545FD0D-3C7B-4E3C-9368-7964BD7235CE}"/>
              </a:ext>
            </a:extLst>
          </p:cNvPr>
          <p:cNvSpPr txBox="1"/>
          <p:nvPr/>
        </p:nvSpPr>
        <p:spPr>
          <a:xfrm>
            <a:off x="8907899" y="6336801"/>
            <a:ext cx="3283482" cy="539504"/>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2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截图来自“</a:t>
            </a:r>
            <a:r>
              <a:rPr lang="zh-CN" altLang="en-US"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渔获</a:t>
            </a:r>
            <a:r>
              <a:rPr lang="en-US" altLang="zh-CN"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APP</a:t>
            </a:r>
            <a:r>
              <a:rPr lang="zh-CN" altLang="en-US" sz="2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endParaRPr lang="zh-CN" altLang="en-US"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254592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04370" y="238997"/>
              <a:ext cx="1008956"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愿景与范围</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01</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96287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080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愿景与范围</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矩形 6"/>
          <p:cNvSpPr/>
          <p:nvPr/>
        </p:nvSpPr>
        <p:spPr>
          <a:xfrm>
            <a:off x="363536" y="2189318"/>
            <a:ext cx="11566525" cy="3881832"/>
          </a:xfrm>
          <a:prstGeom prst="rect">
            <a:avLst/>
          </a:prstGeom>
        </p:spPr>
        <p:txBody>
          <a:bodyPr wrap="square">
            <a:spAutoFit/>
          </a:bodyPr>
          <a:lstStyle/>
          <a:p>
            <a:pPr algn="just">
              <a:lnSpc>
                <a:spcPct val="114000"/>
              </a:lnSpc>
              <a:spcAft>
                <a:spcPts val="0"/>
              </a:spcAft>
            </a:pP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针对钓鱼发烧友，他们需要进行钓鱼社交活动，“渔乐生活</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”是一种社交软件，它将提供一个</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以地理信息位置为基础的社交平台</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，含有</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钓鱼地点的上传、分享钓鱼经历、朋友圈社交、相约钓鱼</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等功能，该系统将给钓鱼爱好者提供一个良好的交流平台。不同于当前钓鱼</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系统，我们的产品目前</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不带有商用、获利目的</a:t>
            </a:r>
            <a:r>
              <a:rPr lang="zh-CN" altLang="en-US" sz="36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4669470" y="929801"/>
            <a:ext cx="2954655" cy="923330"/>
          </a:xfrm>
          <a:prstGeom prst="rect">
            <a:avLst/>
          </a:prstGeom>
        </p:spPr>
        <p:txBody>
          <a:bodyPr wrap="none">
            <a:spAutoFit/>
          </a:bodyPr>
          <a:lstStyle/>
          <a:p>
            <a:pPr algn="just">
              <a:spcAft>
                <a:spcPts val="0"/>
              </a:spcAft>
            </a:pPr>
            <a:r>
              <a:rPr lang="zh-CN" altLang="zh-CN" sz="5400" b="1" kern="100" dirty="0">
                <a:solidFill>
                  <a:schemeClr val="bg2">
                    <a:lumMod val="25000"/>
                  </a:schemeClr>
                </a:solidFill>
                <a:latin typeface="等线" panose="02010600030101010101" pitchFamily="2" charset="-122"/>
                <a:ea typeface="等线" panose="02010600030101010101" pitchFamily="2" charset="-122"/>
                <a:cs typeface="Times New Roman" panose="02020603050405020304" pitchFamily="18" charset="0"/>
              </a:rPr>
              <a:t>愿景申明</a:t>
            </a:r>
          </a:p>
        </p:txBody>
      </p:sp>
    </p:spTree>
    <p:extLst>
      <p:ext uri="{BB962C8B-B14F-4D97-AF65-F5344CB8AC3E}">
        <p14:creationId xmlns:p14="http://schemas.microsoft.com/office/powerpoint/2010/main" val="355309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03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愿景与范围</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9" name="文本框 4"/>
          <p:cNvSpPr txBox="1">
            <a:spLocks noChangeArrowheads="1"/>
          </p:cNvSpPr>
          <p:nvPr/>
        </p:nvSpPr>
        <p:spPr bwMode="auto">
          <a:xfrm>
            <a:off x="3429000" y="175309"/>
            <a:ext cx="49974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smtClean="0">
                <a:solidFill>
                  <a:prstClr val="black"/>
                </a:solidFill>
                <a:latin typeface="微软雅黑" panose="020B0503020204020204" pitchFamily="34" charset="-122"/>
                <a:ea typeface="微软雅黑" panose="020B0503020204020204" pitchFamily="34" charset="-122"/>
              </a:rPr>
              <a:t>上下文</a:t>
            </a:r>
            <a:r>
              <a:rPr lang="zh-CN" altLang="en-US" sz="3600" b="1" dirty="0">
                <a:solidFill>
                  <a:prstClr val="black"/>
                </a:solidFill>
                <a:latin typeface="微软雅黑" panose="020B0503020204020204" pitchFamily="34" charset="-122"/>
                <a:ea typeface="微软雅黑" panose="020B0503020204020204" pitchFamily="34" charset="-122"/>
              </a:rPr>
              <a:t>图</a:t>
            </a:r>
            <a:r>
              <a:rPr lang="zh-CN" altLang="en-US" sz="3600" b="1" dirty="0" smtClean="0">
                <a:solidFill>
                  <a:prstClr val="black"/>
                </a:solidFill>
                <a:latin typeface="微软雅黑" panose="020B0503020204020204" pitchFamily="34" charset="-122"/>
                <a:ea typeface="微软雅黑" panose="020B0503020204020204" pitchFamily="34" charset="-122"/>
              </a:rPr>
              <a:t>（顶层</a:t>
            </a:r>
            <a:r>
              <a:rPr lang="zh-CN" altLang="en-US" sz="3600" b="1" dirty="0">
                <a:solidFill>
                  <a:prstClr val="black"/>
                </a:solidFill>
                <a:latin typeface="微软雅黑" panose="020B0503020204020204" pitchFamily="34" charset="-122"/>
                <a:ea typeface="微软雅黑" panose="020B0503020204020204" pitchFamily="34" charset="-122"/>
              </a:rPr>
              <a:t>用</a:t>
            </a:r>
            <a:r>
              <a:rPr lang="zh-CN" altLang="en-US" sz="3600" b="1" dirty="0" smtClean="0">
                <a:solidFill>
                  <a:prstClr val="black"/>
                </a:solidFill>
                <a:latin typeface="微软雅黑" panose="020B0503020204020204" pitchFamily="34" charset="-122"/>
                <a:ea typeface="微软雅黑" panose="020B0503020204020204" pitchFamily="34" charset="-122"/>
              </a:rPr>
              <a:t>例图）</a:t>
            </a: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4087812" y="980868"/>
            <a:ext cx="4016375" cy="5616304"/>
          </a:xfrm>
          <a:prstGeom prst="rect">
            <a:avLst/>
          </a:prstGeom>
          <a:ln>
            <a:solidFill>
              <a:schemeClr val="tx1"/>
            </a:solidFill>
          </a:ln>
        </p:spPr>
      </p:pic>
    </p:spTree>
    <p:extLst>
      <p:ext uri="{BB962C8B-B14F-4D97-AF65-F5344CB8AC3E}">
        <p14:creationId xmlns:p14="http://schemas.microsoft.com/office/powerpoint/2010/main" val="121285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652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愿景与范围</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81" y="835668"/>
            <a:ext cx="11233082" cy="5858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8143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04370" y="238997"/>
              <a:ext cx="1008956"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用户群分类</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02</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737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462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用户群分类</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279514136"/>
              </p:ext>
            </p:extLst>
          </p:nvPr>
        </p:nvGraphicFramePr>
        <p:xfrm>
          <a:off x="265739" y="867943"/>
          <a:ext cx="11557133" cy="5786857"/>
        </p:xfrm>
        <a:graphic>
          <a:graphicData uri="http://schemas.openxmlformats.org/drawingml/2006/table">
            <a:tbl>
              <a:tblPr firstRow="1" firstCol="1" bandRow="1">
                <a:tableStyleId>{5C22544A-7EE6-4342-B048-85BDC9FD1C3A}</a:tableStyleId>
              </a:tblPr>
              <a:tblGrid>
                <a:gridCol w="2375861">
                  <a:extLst>
                    <a:ext uri="{9D8B030D-6E8A-4147-A177-3AD203B41FA5}">
                      <a16:colId xmlns:a16="http://schemas.microsoft.com/office/drawing/2014/main" val="2007779617"/>
                    </a:ext>
                  </a:extLst>
                </a:gridCol>
                <a:gridCol w="2002971">
                  <a:extLst>
                    <a:ext uri="{9D8B030D-6E8A-4147-A177-3AD203B41FA5}">
                      <a16:colId xmlns:a16="http://schemas.microsoft.com/office/drawing/2014/main" val="2292093008"/>
                    </a:ext>
                  </a:extLst>
                </a:gridCol>
                <a:gridCol w="7178301">
                  <a:extLst>
                    <a:ext uri="{9D8B030D-6E8A-4147-A177-3AD203B41FA5}">
                      <a16:colId xmlns:a16="http://schemas.microsoft.com/office/drawing/2014/main" val="2970727625"/>
                    </a:ext>
                  </a:extLst>
                </a:gridCol>
              </a:tblGrid>
              <a:tr h="431182">
                <a:tc>
                  <a:txBody>
                    <a:bodyPr/>
                    <a:lstStyle/>
                    <a:p>
                      <a:pPr algn="just">
                        <a:lnSpc>
                          <a:spcPct val="150000"/>
                        </a:lnSpc>
                        <a:spcAft>
                          <a:spcPts val="0"/>
                        </a:spcAft>
                      </a:pPr>
                      <a:r>
                        <a:rPr lang="zh-CN" sz="1900" kern="100">
                          <a:effectLst/>
                        </a:rPr>
                        <a:t>名称</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个数</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描述</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001753798"/>
                  </a:ext>
                </a:extLst>
              </a:tr>
              <a:tr h="431182">
                <a:tc>
                  <a:txBody>
                    <a:bodyPr/>
                    <a:lstStyle/>
                    <a:p>
                      <a:pPr algn="just">
                        <a:lnSpc>
                          <a:spcPct val="150000"/>
                        </a:lnSpc>
                        <a:spcAft>
                          <a:spcPts val="0"/>
                        </a:spcAft>
                      </a:pPr>
                      <a:r>
                        <a:rPr lang="zh-CN" sz="2400" kern="100" dirty="0">
                          <a:effectLst/>
                        </a:rPr>
                        <a:t>客户</a:t>
                      </a:r>
                      <a:r>
                        <a:rPr lang="en-US" sz="2400" kern="100" dirty="0">
                          <a:effectLst/>
                        </a:rPr>
                        <a:t>(</a:t>
                      </a:r>
                      <a:r>
                        <a:rPr lang="zh-CN" sz="2400" kern="100" dirty="0">
                          <a:effectLst/>
                        </a:rPr>
                        <a:t>受优待的</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en-US" sz="1900" kern="100">
                          <a:effectLst/>
                        </a:rPr>
                        <a:t>1</a:t>
                      </a:r>
                      <a:r>
                        <a:rPr lang="zh-CN" sz="1900" kern="100">
                          <a:effectLst/>
                        </a:rPr>
                        <a:t>个人</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项目发起者</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2636839836"/>
                  </a:ext>
                </a:extLst>
              </a:tr>
              <a:tr h="2632177">
                <a:tc>
                  <a:txBody>
                    <a:bodyPr/>
                    <a:lstStyle/>
                    <a:p>
                      <a:pPr algn="just">
                        <a:lnSpc>
                          <a:spcPct val="150000"/>
                        </a:lnSpc>
                        <a:spcAft>
                          <a:spcPts val="0"/>
                        </a:spcAft>
                      </a:pPr>
                      <a:r>
                        <a:rPr lang="zh-CN" sz="2400" kern="100" dirty="0">
                          <a:effectLst/>
                        </a:rPr>
                        <a:t>钓鱼发烧友</a:t>
                      </a:r>
                      <a:r>
                        <a:rPr lang="en-US" sz="2400" kern="100" dirty="0">
                          <a:effectLst/>
                        </a:rPr>
                        <a:t>(</a:t>
                      </a:r>
                      <a:r>
                        <a:rPr lang="zh-CN" sz="2400" kern="100" dirty="0">
                          <a:effectLst/>
                        </a:rPr>
                        <a:t>受优待的</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大约</a:t>
                      </a:r>
                      <a:r>
                        <a:rPr lang="en-US" sz="1900" kern="100" dirty="0">
                          <a:effectLst/>
                        </a:rPr>
                        <a:t>1000</a:t>
                      </a:r>
                      <a:r>
                        <a:rPr lang="zh-CN" sz="1900" kern="100" dirty="0">
                          <a:effectLst/>
                        </a:rPr>
                        <a:t>人左右，分布在全国各地</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钓鱼发烧友是使用渔乐生活</a:t>
                      </a:r>
                      <a:r>
                        <a:rPr lang="en-US" sz="1900" kern="100" dirty="0">
                          <a:effectLst/>
                        </a:rPr>
                        <a:t>app</a:t>
                      </a:r>
                      <a:r>
                        <a:rPr lang="zh-CN" sz="1900" kern="100" dirty="0">
                          <a:effectLst/>
                        </a:rPr>
                        <a:t>的主要目标人群。这样的人群对钓鱼的相关信息有非常高的要求、及对信息的高敏感。主要是使用</a:t>
                      </a:r>
                      <a:r>
                        <a:rPr lang="en-US" sz="1900" kern="100" dirty="0">
                          <a:effectLst/>
                        </a:rPr>
                        <a:t>app</a:t>
                      </a:r>
                      <a:r>
                        <a:rPr lang="zh-CN" sz="1900" kern="100" dirty="0">
                          <a:effectLst/>
                        </a:rPr>
                        <a:t>进行钓点，渔具店等相关查询，有约钓，发送动态，钓鱼交友等刚性需求。对交互界面有着较高的要求，操作便捷，又具有足够特色等不够明确的隐性需求。这次产品的成败，主要取决于这类用户对其的满意度，因此这类用户享有着最高优先级。</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153175189"/>
                  </a:ext>
                </a:extLst>
              </a:tr>
              <a:tr h="1293543">
                <a:tc>
                  <a:txBody>
                    <a:bodyPr/>
                    <a:lstStyle/>
                    <a:p>
                      <a:pPr algn="just">
                        <a:lnSpc>
                          <a:spcPct val="150000"/>
                        </a:lnSpc>
                        <a:spcAft>
                          <a:spcPts val="0"/>
                        </a:spcAft>
                      </a:pPr>
                      <a:r>
                        <a:rPr lang="zh-CN" sz="2400" kern="100" dirty="0">
                          <a:effectLst/>
                        </a:rPr>
                        <a:t>系统管理员</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大约</a:t>
                      </a:r>
                      <a:r>
                        <a:rPr lang="en-US" sz="1900" kern="100">
                          <a:effectLst/>
                        </a:rPr>
                        <a:t>5</a:t>
                      </a:r>
                      <a:r>
                        <a:rPr lang="zh-CN" sz="1900" kern="100">
                          <a:effectLst/>
                        </a:rPr>
                        <a:t>人左右</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系统管理员主要用其用来管理渔乐生活的内容，如钓点、渔具店等信息的更新，审核监测动态是否违规，用户是否为不受欢迎的用户等。</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1025812397"/>
                  </a:ext>
                </a:extLst>
              </a:tr>
              <a:tr h="862362">
                <a:tc>
                  <a:txBody>
                    <a:bodyPr/>
                    <a:lstStyle/>
                    <a:p>
                      <a:pPr algn="just">
                        <a:lnSpc>
                          <a:spcPct val="150000"/>
                        </a:lnSpc>
                        <a:spcAft>
                          <a:spcPts val="0"/>
                        </a:spcAft>
                      </a:pPr>
                      <a:r>
                        <a:rPr lang="zh-CN" sz="2400" kern="100" dirty="0">
                          <a:effectLst/>
                        </a:rPr>
                        <a:t>游客</a:t>
                      </a:r>
                      <a:r>
                        <a:rPr lang="en-US" sz="2400" kern="100" dirty="0">
                          <a:effectLst/>
                        </a:rPr>
                        <a:t>(</a:t>
                      </a:r>
                      <a:r>
                        <a:rPr lang="zh-CN" sz="2400" kern="100" dirty="0">
                          <a:effectLst/>
                        </a:rPr>
                        <a:t>隐藏用户</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大约</a:t>
                      </a:r>
                      <a:r>
                        <a:rPr lang="en-US" sz="1900" kern="100" dirty="0">
                          <a:effectLst/>
                        </a:rPr>
                        <a:t>1000</a:t>
                      </a:r>
                      <a:r>
                        <a:rPr lang="zh-CN" sz="1900" kern="100" dirty="0">
                          <a:effectLst/>
                        </a:rPr>
                        <a:t>人左右</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查看社交信息，渔具店信息，但是不能享受约钓，发送动态等社交功能。</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668215997"/>
                  </a:ext>
                </a:extLst>
              </a:tr>
            </a:tbl>
          </a:graphicData>
        </a:graphic>
      </p:graphicFrame>
    </p:spTree>
    <p:extLst>
      <p:ext uri="{BB962C8B-B14F-4D97-AF65-F5344CB8AC3E}">
        <p14:creationId xmlns:p14="http://schemas.microsoft.com/office/powerpoint/2010/main" val="48233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2898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代表</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664501365"/>
              </p:ext>
            </p:extLst>
          </p:nvPr>
        </p:nvGraphicFramePr>
        <p:xfrm>
          <a:off x="265739" y="833136"/>
          <a:ext cx="11707585" cy="5708453"/>
        </p:xfrm>
        <a:graphic>
          <a:graphicData uri="http://schemas.openxmlformats.org/drawingml/2006/table">
            <a:tbl>
              <a:tblPr firstRow="1" firstCol="1" bandRow="1">
                <a:tableStyleId>{5C22544A-7EE6-4342-B048-85BDC9FD1C3A}</a:tableStyleId>
              </a:tblPr>
              <a:tblGrid>
                <a:gridCol w="1394297">
                  <a:extLst>
                    <a:ext uri="{9D8B030D-6E8A-4147-A177-3AD203B41FA5}">
                      <a16:colId xmlns:a16="http://schemas.microsoft.com/office/drawing/2014/main" val="3271725024"/>
                    </a:ext>
                  </a:extLst>
                </a:gridCol>
                <a:gridCol w="1267153">
                  <a:extLst>
                    <a:ext uri="{9D8B030D-6E8A-4147-A177-3AD203B41FA5}">
                      <a16:colId xmlns:a16="http://schemas.microsoft.com/office/drawing/2014/main" val="576840893"/>
                    </a:ext>
                  </a:extLst>
                </a:gridCol>
                <a:gridCol w="1332471">
                  <a:extLst>
                    <a:ext uri="{9D8B030D-6E8A-4147-A177-3AD203B41FA5}">
                      <a16:colId xmlns:a16="http://schemas.microsoft.com/office/drawing/2014/main" val="2966024385"/>
                    </a:ext>
                  </a:extLst>
                </a:gridCol>
                <a:gridCol w="1295798">
                  <a:extLst>
                    <a:ext uri="{9D8B030D-6E8A-4147-A177-3AD203B41FA5}">
                      <a16:colId xmlns:a16="http://schemas.microsoft.com/office/drawing/2014/main" val="811147258"/>
                    </a:ext>
                  </a:extLst>
                </a:gridCol>
                <a:gridCol w="2972302">
                  <a:extLst>
                    <a:ext uri="{9D8B030D-6E8A-4147-A177-3AD203B41FA5}">
                      <a16:colId xmlns:a16="http://schemas.microsoft.com/office/drawing/2014/main" val="4248622653"/>
                    </a:ext>
                  </a:extLst>
                </a:gridCol>
                <a:gridCol w="3445564">
                  <a:extLst>
                    <a:ext uri="{9D8B030D-6E8A-4147-A177-3AD203B41FA5}">
                      <a16:colId xmlns:a16="http://schemas.microsoft.com/office/drawing/2014/main" val="1683187242"/>
                    </a:ext>
                  </a:extLst>
                </a:gridCol>
              </a:tblGrid>
              <a:tr h="463188">
                <a:tc>
                  <a:txBody>
                    <a:bodyPr/>
                    <a:lstStyle/>
                    <a:p>
                      <a:pPr algn="just">
                        <a:lnSpc>
                          <a:spcPct val="150000"/>
                        </a:lnSpc>
                        <a:spcAft>
                          <a:spcPts val="0"/>
                        </a:spcAft>
                      </a:pPr>
                      <a:r>
                        <a:rPr lang="zh-CN" sz="2000" kern="100">
                          <a:effectLst/>
                        </a:rPr>
                        <a:t>用户类别</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用户姓名</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当前身份</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dirty="0">
                          <a:effectLst/>
                        </a:rPr>
                        <a:t>用户简介</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选择原因</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责任及义务</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46386277"/>
                  </a:ext>
                </a:extLst>
              </a:tr>
              <a:tr h="3050705">
                <a:tc>
                  <a:txBody>
                    <a:bodyPr/>
                    <a:lstStyle/>
                    <a:p>
                      <a:pPr indent="127000" algn="just">
                        <a:spcAft>
                          <a:spcPts val="0"/>
                        </a:spcAft>
                      </a:pPr>
                      <a:r>
                        <a:rPr lang="zh-CN" sz="3200" kern="100">
                          <a:effectLst/>
                        </a:rPr>
                        <a:t>客户</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3200" kern="100" dirty="0">
                          <a:effectLst/>
                        </a:rPr>
                        <a:t>杨枨</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3200" kern="100">
                          <a:effectLst/>
                        </a:rPr>
                        <a:t>项目的下达者</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000" kern="100">
                          <a:effectLst/>
                        </a:rPr>
                        <a:t>参与过多个项目，拥有多个项目的经验。</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杨枨为该项目主要发起人，是一名钓鱼发烧友，他曾经在去年也要求相关团队开发过类似的软件，明确知道自己想要什么，征求他的意见是很有必要的，是关键访谈对象。</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a:effectLst/>
                        </a:rPr>
                        <a:t>对整个项目具有先决条件的主导作用，主导整个</a:t>
                      </a:r>
                      <a:r>
                        <a:rPr lang="en-US" sz="2200" kern="100">
                          <a:effectLst/>
                        </a:rPr>
                        <a:t>app</a:t>
                      </a:r>
                      <a:r>
                        <a:rPr lang="zh-CN" sz="2200" kern="100">
                          <a:effectLst/>
                        </a:rPr>
                        <a:t>的功能开发的大致方向。对项目组具有检查、评审的权利。</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3982411479"/>
                  </a:ext>
                </a:extLst>
              </a:tr>
              <a:tr h="2129928">
                <a:tc>
                  <a:txBody>
                    <a:bodyPr/>
                    <a:lstStyle/>
                    <a:p>
                      <a:pPr algn="just">
                        <a:lnSpc>
                          <a:spcPct val="150000"/>
                        </a:lnSpc>
                        <a:spcAft>
                          <a:spcPts val="0"/>
                        </a:spcAft>
                      </a:pPr>
                      <a:r>
                        <a:rPr lang="zh-CN" sz="3200" kern="100" dirty="0">
                          <a:effectLst/>
                        </a:rPr>
                        <a:t>钓鱼发烧友</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3200" kern="100" dirty="0">
                          <a:effectLst/>
                        </a:rPr>
                        <a:t>杨枨</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3200" kern="100" dirty="0">
                          <a:effectLst/>
                        </a:rPr>
                        <a:t>筏钓爱好者</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000" kern="100" dirty="0">
                          <a:effectLst/>
                        </a:rPr>
                        <a:t>热爱筏钓，有多年钓鱼心得</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拥有多年钓鱼经验，熟悉钓鱼爱好者的心理。其需求对产品功能方向有着很大的参考价值。</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根据现有用例确认功能是否完备，提供”渔乐生活</a:t>
                      </a:r>
                      <a:r>
                        <a:rPr lang="en-US" sz="2200" kern="100" dirty="0">
                          <a:effectLst/>
                        </a:rPr>
                        <a:t>app</a:t>
                      </a:r>
                      <a:r>
                        <a:rPr lang="zh-CN" sz="2200" kern="100" dirty="0">
                          <a:effectLst/>
                        </a:rPr>
                        <a:t>”项目中钓鱼发烧友角色功能需求，并对本项目组所做的界面原型提供相应的意见。</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1960958092"/>
                  </a:ext>
                </a:extLst>
              </a:tr>
            </a:tbl>
          </a:graphicData>
        </a:graphic>
      </p:graphicFrame>
    </p:spTree>
    <p:extLst>
      <p:ext uri="{BB962C8B-B14F-4D97-AF65-F5344CB8AC3E}">
        <p14:creationId xmlns:p14="http://schemas.microsoft.com/office/powerpoint/2010/main" val="82354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代表</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544945218"/>
              </p:ext>
            </p:extLst>
          </p:nvPr>
        </p:nvGraphicFramePr>
        <p:xfrm>
          <a:off x="54429" y="876300"/>
          <a:ext cx="12061371" cy="5803900"/>
        </p:xfrm>
        <a:graphic>
          <a:graphicData uri="http://schemas.openxmlformats.org/drawingml/2006/table">
            <a:tbl>
              <a:tblPr firstRow="1" firstCol="1" bandRow="1">
                <a:tableStyleId>{5C22544A-7EE6-4342-B048-85BDC9FD1C3A}</a:tableStyleId>
              </a:tblPr>
              <a:tblGrid>
                <a:gridCol w="1436431">
                  <a:extLst>
                    <a:ext uri="{9D8B030D-6E8A-4147-A177-3AD203B41FA5}">
                      <a16:colId xmlns:a16="http://schemas.microsoft.com/office/drawing/2014/main" val="844604195"/>
                    </a:ext>
                  </a:extLst>
                </a:gridCol>
                <a:gridCol w="1468240">
                  <a:extLst>
                    <a:ext uri="{9D8B030D-6E8A-4147-A177-3AD203B41FA5}">
                      <a16:colId xmlns:a16="http://schemas.microsoft.com/office/drawing/2014/main" val="1859117156"/>
                    </a:ext>
                  </a:extLst>
                </a:gridCol>
                <a:gridCol w="1282700">
                  <a:extLst>
                    <a:ext uri="{9D8B030D-6E8A-4147-A177-3AD203B41FA5}">
                      <a16:colId xmlns:a16="http://schemas.microsoft.com/office/drawing/2014/main" val="352118563"/>
                    </a:ext>
                  </a:extLst>
                </a:gridCol>
                <a:gridCol w="1270000">
                  <a:extLst>
                    <a:ext uri="{9D8B030D-6E8A-4147-A177-3AD203B41FA5}">
                      <a16:colId xmlns:a16="http://schemas.microsoft.com/office/drawing/2014/main" val="3299553318"/>
                    </a:ext>
                  </a:extLst>
                </a:gridCol>
                <a:gridCol w="2908300">
                  <a:extLst>
                    <a:ext uri="{9D8B030D-6E8A-4147-A177-3AD203B41FA5}">
                      <a16:colId xmlns:a16="http://schemas.microsoft.com/office/drawing/2014/main" val="2753392656"/>
                    </a:ext>
                  </a:extLst>
                </a:gridCol>
                <a:gridCol w="3695700">
                  <a:extLst>
                    <a:ext uri="{9D8B030D-6E8A-4147-A177-3AD203B41FA5}">
                      <a16:colId xmlns:a16="http://schemas.microsoft.com/office/drawing/2014/main" val="4078321977"/>
                    </a:ext>
                  </a:extLst>
                </a:gridCol>
              </a:tblGrid>
              <a:tr h="469900">
                <a:tc>
                  <a:txBody>
                    <a:bodyPr/>
                    <a:lstStyle/>
                    <a:p>
                      <a:pPr algn="just">
                        <a:lnSpc>
                          <a:spcPct val="150000"/>
                        </a:lnSpc>
                        <a:spcAft>
                          <a:spcPts val="0"/>
                        </a:spcAft>
                      </a:pPr>
                      <a:r>
                        <a:rPr lang="zh-CN" sz="2000" kern="100">
                          <a:effectLst/>
                        </a:rPr>
                        <a:t>用户类别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用户姓名</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当前身份</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用户简介</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选择原因</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责任及义务</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1641218906"/>
                  </a:ext>
                </a:extLst>
              </a:tr>
              <a:tr h="2667000">
                <a:tc>
                  <a:txBody>
                    <a:bodyPr/>
                    <a:lstStyle/>
                    <a:p>
                      <a:pPr algn="just">
                        <a:spcAft>
                          <a:spcPts val="0"/>
                        </a:spcAft>
                      </a:pPr>
                      <a:r>
                        <a:rPr lang="zh-CN" sz="4000" kern="100" dirty="0">
                          <a:effectLst/>
                        </a:rPr>
                        <a:t>系统管理员</a:t>
                      </a:r>
                      <a:endParaRPr lang="zh-CN" sz="4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a:effectLst/>
                        </a:rPr>
                        <a:t>陈尚辉</a:t>
                      </a:r>
                      <a:endParaRPr lang="zh-CN" sz="40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a:effectLst/>
                        </a:rPr>
                        <a:t>管理员代表</a:t>
                      </a:r>
                      <a:endParaRPr lang="zh-CN" sz="40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000" kern="100">
                          <a:effectLst/>
                        </a:rPr>
                        <a:t>杨枨老师的研究生，客户指派的系统管理员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客户指派的系统管理员</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a:effectLst/>
                        </a:rPr>
                        <a:t>提供”渔乐生活</a:t>
                      </a:r>
                      <a:r>
                        <a:rPr lang="en-US" sz="2800" kern="100">
                          <a:effectLst/>
                        </a:rPr>
                        <a:t>app</a:t>
                      </a:r>
                      <a:r>
                        <a:rPr lang="zh-CN" sz="2800" kern="100">
                          <a:effectLst/>
                        </a:rPr>
                        <a:t>”项目中管理员角色功能需求，并对本项目组所做的界面原型提供相应的修改意见</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3461523664"/>
                  </a:ext>
                </a:extLst>
              </a:tr>
              <a:tr h="2667000">
                <a:tc>
                  <a:txBody>
                    <a:bodyPr/>
                    <a:lstStyle/>
                    <a:p>
                      <a:pPr algn="just">
                        <a:spcAft>
                          <a:spcPts val="0"/>
                        </a:spcAft>
                      </a:pPr>
                      <a:r>
                        <a:rPr lang="zh-CN" sz="4000" kern="100" dirty="0">
                          <a:effectLst/>
                        </a:rPr>
                        <a:t>游客</a:t>
                      </a:r>
                      <a:endParaRPr lang="zh-CN" sz="4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dirty="0">
                          <a:effectLst/>
                        </a:rPr>
                        <a:t>林翼力</a:t>
                      </a:r>
                      <a:endParaRPr lang="zh-CN" sz="4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dirty="0">
                          <a:effectLst/>
                        </a:rPr>
                        <a:t>游客用户代表</a:t>
                      </a:r>
                      <a:endParaRPr lang="zh-CN" sz="4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000" kern="100">
                          <a:effectLst/>
                        </a:rPr>
                        <a:t>其他渔乐生活项目开发人员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软工大三学生，与本项目组一同上需求分析课程，同时也在进行渔乐生活</a:t>
                      </a:r>
                      <a:r>
                        <a:rPr lang="en-US" sz="2800" kern="100" dirty="0">
                          <a:effectLst/>
                        </a:rPr>
                        <a:t>app</a:t>
                      </a:r>
                      <a:r>
                        <a:rPr lang="zh-CN" sz="2800" kern="100" dirty="0">
                          <a:effectLst/>
                        </a:rPr>
                        <a:t>项目</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提供”渔乐生活</a:t>
                      </a:r>
                      <a:r>
                        <a:rPr lang="en-US" sz="2800" kern="100" dirty="0">
                          <a:effectLst/>
                        </a:rPr>
                        <a:t>app</a:t>
                      </a:r>
                      <a:r>
                        <a:rPr lang="zh-CN" sz="2800" kern="100" dirty="0">
                          <a:effectLst/>
                        </a:rPr>
                        <a:t>”项目中游客角色功能需求，并对项目组所做的界面原型提供相应的修改意见。</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2016218080"/>
                  </a:ext>
                </a:extLst>
              </a:tr>
            </a:tbl>
          </a:graphicData>
        </a:graphic>
      </p:graphicFrame>
    </p:spTree>
    <p:extLst>
      <p:ext uri="{BB962C8B-B14F-4D97-AF65-F5344CB8AC3E}">
        <p14:creationId xmlns:p14="http://schemas.microsoft.com/office/powerpoint/2010/main" val="40340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矩形 7"/>
          <p:cNvSpPr/>
          <p:nvPr/>
        </p:nvSpPr>
        <p:spPr>
          <a:xfrm>
            <a:off x="504825" y="1573478"/>
            <a:ext cx="11182350" cy="3539430"/>
          </a:xfrm>
          <a:prstGeom prst="rect">
            <a:avLst/>
          </a:prstGeom>
        </p:spPr>
        <p:txBody>
          <a:bodyPr wrap="square">
            <a:spAutoFit/>
          </a:bodyPr>
          <a:lstStyle/>
          <a:p>
            <a:pPr>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您</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拥有以下</a:t>
            </a:r>
            <a:r>
              <a:rPr lang="zh-CN" altLang="zh-CN" sz="28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权力</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您可以根据自己的时间安排，和我们协商后决定具体的访谈时间。</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您可以选择不回答一些您觉得侵犯到您的问题</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您可以随时与小组成员取得联系并表达自己的看法</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6907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815975" y="944582"/>
            <a:ext cx="10560050" cy="5262979"/>
          </a:xfrm>
          <a:prstGeom prst="rect">
            <a:avLst/>
          </a:prstGeom>
        </p:spPr>
        <p:txBody>
          <a:bodyPr wrap="square">
            <a:spAutoFit/>
          </a:bodyPr>
          <a:lstStyle/>
          <a:p>
            <a:pPr indent="20955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当然</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，我们希望您能履行以下</a:t>
            </a:r>
            <a:r>
              <a:rPr lang="zh-CN" altLang="zh-CN" sz="32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职责</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我们希望您每周都有</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小时左右的时间可以和我们进行访谈。</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我们希望您能对我们</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的界面提出一些自己的看法和改进的意见。</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我们希望您能回答一些钓鱼方面的问题。</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我们希望您能表达出对本项目的一些愿望</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7339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349472" y="2548820"/>
            <a:ext cx="2220481"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02</a:t>
            </a:r>
            <a:endParaRPr kumimoji="0" lang="en-US" altLang="zh-CN" sz="8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项目章程</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409424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721024" y="1635776"/>
            <a:ext cx="10721676" cy="3785652"/>
          </a:xfrm>
          <a:prstGeom prst="rect">
            <a:avLst/>
          </a:prstGeom>
        </p:spPr>
        <p:txBody>
          <a:bodyPr wrap="square">
            <a:spAutoFit/>
          </a:bodyPr>
          <a:lstStyle/>
          <a:p>
            <a:pPr>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您</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可以获得以下</a:t>
            </a:r>
            <a:r>
              <a:rPr lang="zh-CN" altLang="zh-CN" sz="32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利益</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在未来此项目开发成功后，我们可以为您在该</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中</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用户</a:t>
            </a:r>
            <a:r>
              <a:rPr lang="zh-CN" altLang="en-US"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各</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方面</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提供优待，拥有比一般用户更高的</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权限</a:t>
            </a:r>
            <a:r>
              <a:rPr lang="zh-CN" altLang="en-US"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438150" indent="-228600">
              <a:lnSpc>
                <a:spcPct val="150000"/>
              </a:lnSpc>
            </a:pPr>
            <a:r>
              <a:rPr lang="en-US" altLang="zh-CN" sz="3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我们还会邀请您成为此</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的第一批用户，根据运营情况给予您一定的物质、精神奖励</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6215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99970" y="238997"/>
              <a:ext cx="817755"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用户访谈</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03</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36379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835668"/>
            <a:ext cx="10987507" cy="5814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8756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110" y="835668"/>
            <a:ext cx="7567448" cy="5760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6244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034" y="280796"/>
            <a:ext cx="7282302" cy="6408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9983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395571" y="238997"/>
              <a:ext cx="626553"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用例图</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04</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11802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98081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050" name="Picture 2" descr="微信图片_201901020213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762" y="201586"/>
            <a:ext cx="4662097" cy="6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4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09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8100"/>
            <a:ext cx="6816725" cy="678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标题 1">
            <a:extLst>
              <a:ext uri="{FF2B5EF4-FFF2-40B4-BE49-F238E27FC236}">
                <a16:creationId xmlns:a16="http://schemas.microsoft.com/office/drawing/2014/main" id="{6C014F55-6514-4CD4-A5BF-E8C7ACF40AB3}"/>
              </a:ext>
            </a:extLst>
          </p:cNvPr>
          <p:cNvSpPr txBox="1"/>
          <p:nvPr/>
        </p:nvSpPr>
        <p:spPr>
          <a:xfrm>
            <a:off x="721024" y="201586"/>
            <a:ext cx="59464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管理员顶层用例图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89855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462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游客顶层用例图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797" y="280796"/>
            <a:ext cx="4467222" cy="6443869"/>
          </a:xfrm>
          <a:prstGeom prst="rect">
            <a:avLst/>
          </a:prstGeom>
        </p:spPr>
      </p:pic>
    </p:spTree>
    <p:extLst>
      <p:ext uri="{BB962C8B-B14F-4D97-AF65-F5344CB8AC3E}">
        <p14:creationId xmlns:p14="http://schemas.microsoft.com/office/powerpoint/2010/main" val="249961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074" name="图片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736" y="147461"/>
            <a:ext cx="6646789" cy="653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65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194089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2911289"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项目章程</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8" y="1927778"/>
            <a:ext cx="11727501" cy="3539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2604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46052" y="261793"/>
              <a:ext cx="1229573" cy="122130"/>
            </a:xfrm>
            <a:prstGeom prst="rect">
              <a:avLst/>
            </a:prstGeom>
            <a:grpFill/>
            <a:ln>
              <a:noFill/>
            </a:ln>
          </p:spPr>
          <p:txBody>
            <a:bodyPr wrap="none" rtlCol="0">
              <a:spAutoFit/>
            </a:bodyPr>
            <a:lstStyle/>
            <a:p>
              <a:pPr algn="just">
                <a:spcBef>
                  <a:spcPct val="0"/>
                </a:spcBef>
              </a:pPr>
              <a:r>
                <a:rPr lang="zh-CN" altLang="en-US" sz="3600" kern="0" spc="400" dirty="0" smtClean="0">
                  <a:solidFill>
                    <a:prstClr val="white"/>
                  </a:solidFill>
                  <a:latin typeface="微软雅黑" panose="020B0503020204020204" pitchFamily="34" charset="-122"/>
                  <a:ea typeface="微软雅黑" panose="020B0503020204020204" pitchFamily="34" charset="-122"/>
                  <a:cs typeface="+mn-ea"/>
                  <a:sym typeface="+mn-lt"/>
                </a:rPr>
                <a:t>从渔具店展示成果</a:t>
              </a:r>
              <a:endParaRPr lang="en-US" altLang="zh-CN" sz="36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05</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0380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05370" y="50800"/>
            <a:ext cx="802525"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000" b="1" dirty="0" smtClean="0">
                <a:solidFill>
                  <a:prstClr val="black"/>
                </a:solidFill>
                <a:latin typeface="微软雅黑" panose="020B0503020204020204" pitchFamily="34" charset="-122"/>
                <a:ea typeface="微软雅黑" panose="020B0503020204020204" pitchFamily="34" charset="-122"/>
              </a:rPr>
              <a:t>用例图</a:t>
            </a:r>
            <a:r>
              <a:rPr lang="en-US" altLang="zh-CN" sz="4000" b="1" dirty="0" smtClean="0">
                <a:solidFill>
                  <a:prstClr val="black"/>
                </a:solidFill>
                <a:latin typeface="微软雅黑" panose="020B0503020204020204" pitchFamily="34" charset="-122"/>
                <a:ea typeface="微软雅黑" panose="020B0503020204020204" pitchFamily="34" charset="-122"/>
              </a:rPr>
              <a:t>—</a:t>
            </a:r>
            <a:r>
              <a:rPr lang="zh-CN" altLang="en-US" sz="4000" b="1" dirty="0">
                <a:solidFill>
                  <a:srgbClr val="FF6600"/>
                </a:solidFill>
                <a:latin typeface="微软雅黑" panose="020B0503020204020204" pitchFamily="34" charset="-122"/>
                <a:ea typeface="微软雅黑" panose="020B0503020204020204" pitchFamily="34" charset="-122"/>
              </a:rPr>
              <a:t>渔具</a:t>
            </a:r>
            <a:r>
              <a:rPr lang="zh-CN" altLang="en-US" sz="4000" b="1" dirty="0" smtClean="0">
                <a:solidFill>
                  <a:srgbClr val="FF6600"/>
                </a:solidFill>
                <a:latin typeface="微软雅黑" panose="020B0503020204020204" pitchFamily="34" charset="-122"/>
                <a:ea typeface="微软雅黑" panose="020B0503020204020204" pitchFamily="34" charset="-122"/>
              </a:rPr>
              <a:t>店</a:t>
            </a:r>
            <a:endParaRPr lang="en-US" altLang="zh-CN" sz="40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4000" b="1" dirty="0">
              <a:solidFill>
                <a:srgbClr val="FF66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156" y="90810"/>
            <a:ext cx="10616854" cy="6535317"/>
          </a:xfrm>
          <a:prstGeom prst="rect">
            <a:avLst/>
          </a:prstGeom>
        </p:spPr>
      </p:pic>
      <p:sp>
        <p:nvSpPr>
          <p:cNvPr id="5" name="矩形 4"/>
          <p:cNvSpPr/>
          <p:nvPr/>
        </p:nvSpPr>
        <p:spPr>
          <a:xfrm>
            <a:off x="3857625" y="501340"/>
            <a:ext cx="1895475" cy="1251259"/>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756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284537" y="508000"/>
            <a:ext cx="802525"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界面原型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主界面</a:t>
            </a:r>
            <a:endParaRPr lang="en-US" altLang="zh-CN" sz="44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l="1313"/>
          <a:stretch/>
        </p:blipFill>
        <p:spPr>
          <a:xfrm>
            <a:off x="2164308" y="270816"/>
            <a:ext cx="3017493" cy="6414455"/>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5483154" y="793994"/>
            <a:ext cx="1903312" cy="1468269"/>
          </a:xfrm>
          <a:prstGeom prst="rect">
            <a:avLst/>
          </a:prstGeom>
          <a:ln>
            <a:solidFill>
              <a:schemeClr val="tx1"/>
            </a:solidFill>
          </a:ln>
        </p:spPr>
      </p:pic>
      <p:pic>
        <p:nvPicPr>
          <p:cNvPr id="6" name="图片 5"/>
          <p:cNvPicPr>
            <a:picLocks noChangeAspect="1"/>
          </p:cNvPicPr>
          <p:nvPr/>
        </p:nvPicPr>
        <p:blipFill>
          <a:blip r:embed="rId5"/>
          <a:stretch>
            <a:fillRect/>
          </a:stretch>
        </p:blipFill>
        <p:spPr>
          <a:xfrm>
            <a:off x="5433518" y="3001463"/>
            <a:ext cx="1915950" cy="1429359"/>
          </a:xfrm>
          <a:prstGeom prst="rect">
            <a:avLst/>
          </a:prstGeom>
          <a:ln>
            <a:solidFill>
              <a:schemeClr val="tx1"/>
            </a:solidFill>
          </a:ln>
        </p:spPr>
      </p:pic>
      <p:pic>
        <p:nvPicPr>
          <p:cNvPr id="7" name="图片 6"/>
          <p:cNvPicPr>
            <a:picLocks noChangeAspect="1"/>
          </p:cNvPicPr>
          <p:nvPr/>
        </p:nvPicPr>
        <p:blipFill>
          <a:blip r:embed="rId6"/>
          <a:stretch>
            <a:fillRect/>
          </a:stretch>
        </p:blipFill>
        <p:spPr>
          <a:xfrm>
            <a:off x="5468154" y="5012921"/>
            <a:ext cx="1848932" cy="1577030"/>
          </a:xfrm>
          <a:prstGeom prst="rect">
            <a:avLst/>
          </a:prstGeom>
          <a:ln>
            <a:solidFill>
              <a:schemeClr val="tx1"/>
            </a:solidFill>
          </a:ln>
        </p:spPr>
      </p:pic>
      <p:sp>
        <p:nvSpPr>
          <p:cNvPr id="30" name="文本框 4"/>
          <p:cNvSpPr txBox="1">
            <a:spLocks noChangeArrowheads="1"/>
          </p:cNvSpPr>
          <p:nvPr/>
        </p:nvSpPr>
        <p:spPr bwMode="auto">
          <a:xfrm>
            <a:off x="5878947" y="188783"/>
            <a:ext cx="1025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钓点</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1" name="文本框 4"/>
          <p:cNvSpPr txBox="1">
            <a:spLocks noChangeArrowheads="1"/>
          </p:cNvSpPr>
          <p:nvPr/>
        </p:nvSpPr>
        <p:spPr bwMode="auto">
          <a:xfrm>
            <a:off x="5738402" y="2394400"/>
            <a:ext cx="13384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渔具店</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2" name="文本框 4"/>
          <p:cNvSpPr txBox="1">
            <a:spLocks noChangeArrowheads="1"/>
          </p:cNvSpPr>
          <p:nvPr/>
        </p:nvSpPr>
        <p:spPr bwMode="auto">
          <a:xfrm>
            <a:off x="5944281" y="4460261"/>
            <a:ext cx="8944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用户</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4082" y="0"/>
            <a:ext cx="3387043" cy="6858000"/>
          </a:xfrm>
          <a:prstGeom prst="rect">
            <a:avLst/>
          </a:prstGeom>
        </p:spPr>
      </p:pic>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Tree>
    <p:extLst>
      <p:ext uri="{BB962C8B-B14F-4D97-AF65-F5344CB8AC3E}">
        <p14:creationId xmlns:p14="http://schemas.microsoft.com/office/powerpoint/2010/main" val="396426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05370" y="50800"/>
            <a:ext cx="802525" cy="606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000" b="1" dirty="0" smtClean="0">
                <a:solidFill>
                  <a:prstClr val="black"/>
                </a:solidFill>
                <a:latin typeface="微软雅黑" panose="020B0503020204020204" pitchFamily="34" charset="-122"/>
                <a:ea typeface="微软雅黑" panose="020B0503020204020204" pitchFamily="34" charset="-122"/>
              </a:rPr>
              <a:t>界面原型</a:t>
            </a:r>
            <a:r>
              <a:rPr lang="en-US" altLang="zh-CN" sz="4000" b="1" dirty="0" smtClean="0">
                <a:solidFill>
                  <a:prstClr val="black"/>
                </a:solidFill>
                <a:latin typeface="微软雅黑" panose="020B0503020204020204" pitchFamily="34" charset="-122"/>
                <a:ea typeface="微软雅黑" panose="020B0503020204020204" pitchFamily="34" charset="-122"/>
              </a:rPr>
              <a:t>—</a:t>
            </a:r>
            <a:r>
              <a:rPr lang="zh-CN" altLang="en-US" sz="4000" b="1" dirty="0">
                <a:solidFill>
                  <a:srgbClr val="FF6600"/>
                </a:solidFill>
                <a:latin typeface="微软雅黑" panose="020B0503020204020204" pitchFamily="34" charset="-122"/>
                <a:ea typeface="微软雅黑" panose="020B0503020204020204" pitchFamily="34" charset="-122"/>
              </a:rPr>
              <a:t>渔具</a:t>
            </a:r>
            <a:r>
              <a:rPr lang="zh-CN" altLang="en-US" sz="4000" b="1" dirty="0" smtClean="0">
                <a:solidFill>
                  <a:srgbClr val="FF6600"/>
                </a:solidFill>
                <a:latin typeface="微软雅黑" panose="020B0503020204020204" pitchFamily="34" charset="-122"/>
                <a:ea typeface="微软雅黑" panose="020B0503020204020204" pitchFamily="34" charset="-122"/>
              </a:rPr>
              <a:t>店</a:t>
            </a:r>
            <a:endParaRPr lang="en-US" altLang="zh-CN" sz="40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4000" b="1" dirty="0">
              <a:solidFill>
                <a:srgbClr val="FF660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8456042" y="1457643"/>
            <a:ext cx="3619844" cy="675551"/>
            <a:chOff x="8456042" y="1457643"/>
            <a:chExt cx="3619844" cy="675551"/>
          </a:xfrm>
        </p:grpSpPr>
        <p:sp>
          <p:nvSpPr>
            <p:cNvPr id="31" name="文本框 4"/>
            <p:cNvSpPr txBox="1">
              <a:spLocks noChangeArrowheads="1"/>
            </p:cNvSpPr>
            <p:nvPr/>
          </p:nvSpPr>
          <p:spPr bwMode="auto">
            <a:xfrm>
              <a:off x="9474200" y="1486863"/>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a:solidFill>
                    <a:srgbClr val="FF6600"/>
                  </a:solidFill>
                  <a:latin typeface="微软雅黑" panose="020B0503020204020204" pitchFamily="34" charset="-122"/>
                  <a:ea typeface="微软雅黑" panose="020B0503020204020204" pitchFamily="34" charset="-122"/>
                </a:rPr>
                <a:t>照片</a:t>
              </a:r>
            </a:p>
          </p:txBody>
        </p:sp>
        <p:sp>
          <p:nvSpPr>
            <p:cNvPr id="4" name="右箭头 3"/>
            <p:cNvSpPr/>
            <p:nvPr/>
          </p:nvSpPr>
          <p:spPr>
            <a:xfrm rot="10800000">
              <a:off x="8456042" y="1457643"/>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3"/>
          <a:stretch>
            <a:fillRect/>
          </a:stretch>
        </p:blipFill>
        <p:spPr>
          <a:xfrm>
            <a:off x="1740974" y="129883"/>
            <a:ext cx="3075423" cy="6547434"/>
          </a:xfrm>
          <a:prstGeom prst="rect">
            <a:avLst/>
          </a:prstGeom>
          <a:ln>
            <a:solidFill>
              <a:schemeClr val="accent1">
                <a:shade val="50000"/>
              </a:schemeClr>
            </a:solidFill>
          </a:ln>
        </p:spPr>
      </p:pic>
      <p:pic>
        <p:nvPicPr>
          <p:cNvPr id="7" name="图片 6"/>
          <p:cNvPicPr>
            <a:picLocks noChangeAspect="1"/>
          </p:cNvPicPr>
          <p:nvPr/>
        </p:nvPicPr>
        <p:blipFill>
          <a:blip r:embed="rId4"/>
          <a:stretch>
            <a:fillRect/>
          </a:stretch>
        </p:blipFill>
        <p:spPr>
          <a:xfrm>
            <a:off x="5376656" y="114300"/>
            <a:ext cx="3079386" cy="6547434"/>
          </a:xfrm>
          <a:prstGeom prst="rect">
            <a:avLst/>
          </a:prstGeom>
        </p:spPr>
      </p:pic>
      <p:grpSp>
        <p:nvGrpSpPr>
          <p:cNvPr id="9" name="组合 8"/>
          <p:cNvGrpSpPr/>
          <p:nvPr/>
        </p:nvGrpSpPr>
        <p:grpSpPr>
          <a:xfrm>
            <a:off x="8456042" y="2413532"/>
            <a:ext cx="3619844" cy="675551"/>
            <a:chOff x="8456042" y="2413532"/>
            <a:chExt cx="3619844" cy="675551"/>
          </a:xfrm>
        </p:grpSpPr>
        <p:sp>
          <p:nvSpPr>
            <p:cNvPr id="35" name="文本框 4"/>
            <p:cNvSpPr txBox="1">
              <a:spLocks noChangeArrowheads="1"/>
            </p:cNvSpPr>
            <p:nvPr/>
          </p:nvSpPr>
          <p:spPr bwMode="auto">
            <a:xfrm>
              <a:off x="9474200" y="2442752"/>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信息</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36" name="右箭头 35"/>
            <p:cNvSpPr/>
            <p:nvPr/>
          </p:nvSpPr>
          <p:spPr>
            <a:xfrm rot="10800000">
              <a:off x="8456042" y="2413532"/>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8456042" y="3435100"/>
            <a:ext cx="3619844" cy="675551"/>
            <a:chOff x="8456042" y="3435100"/>
            <a:chExt cx="3619844" cy="675551"/>
          </a:xfrm>
        </p:grpSpPr>
        <p:sp>
          <p:nvSpPr>
            <p:cNvPr id="37" name="文本框 4"/>
            <p:cNvSpPr txBox="1">
              <a:spLocks noChangeArrowheads="1"/>
            </p:cNvSpPr>
            <p:nvPr/>
          </p:nvSpPr>
          <p:spPr bwMode="auto">
            <a:xfrm>
              <a:off x="9474200" y="3464320"/>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评价</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38" name="右箭头 37"/>
            <p:cNvSpPr/>
            <p:nvPr/>
          </p:nvSpPr>
          <p:spPr>
            <a:xfrm rot="10800000">
              <a:off x="8456042" y="3435100"/>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456042" y="4584966"/>
            <a:ext cx="3735958" cy="640622"/>
            <a:chOff x="8456042" y="4584966"/>
            <a:chExt cx="3735958" cy="640622"/>
          </a:xfrm>
        </p:grpSpPr>
        <p:sp>
          <p:nvSpPr>
            <p:cNvPr id="39" name="文本框 4"/>
            <p:cNvSpPr txBox="1">
              <a:spLocks noChangeArrowheads="1"/>
            </p:cNvSpPr>
            <p:nvPr/>
          </p:nvSpPr>
          <p:spPr bwMode="auto">
            <a:xfrm>
              <a:off x="9474200" y="4631231"/>
              <a:ext cx="271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渔具</a:t>
              </a:r>
              <a:r>
                <a:rPr lang="zh-CN" altLang="en-US" b="1" dirty="0" smtClean="0">
                  <a:solidFill>
                    <a:prstClr val="black"/>
                  </a:solidFill>
                  <a:latin typeface="微软雅黑" panose="020B0503020204020204" pitchFamily="34" charset="-122"/>
                  <a:ea typeface="微软雅黑" panose="020B0503020204020204" pitchFamily="34" charset="-122"/>
                </a:rPr>
                <a:t>店</a:t>
              </a:r>
              <a:r>
                <a:rPr lang="zh-CN" altLang="en-US" b="1" dirty="0" smtClean="0">
                  <a:solidFill>
                    <a:srgbClr val="FF6600"/>
                  </a:solidFill>
                  <a:latin typeface="微软雅黑" panose="020B0503020204020204" pitchFamily="34" charset="-122"/>
                  <a:ea typeface="微软雅黑" panose="020B0503020204020204" pitchFamily="34" charset="-122"/>
                </a:rPr>
                <a:t>地图标注</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46" name="右箭头 45"/>
            <p:cNvSpPr/>
            <p:nvPr/>
          </p:nvSpPr>
          <p:spPr>
            <a:xfrm rot="10800000">
              <a:off x="8456042" y="4584966"/>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2240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界面原型</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276350" y="603641"/>
            <a:ext cx="2845707" cy="6078209"/>
          </a:xfrm>
          <a:prstGeom prst="rect">
            <a:avLst/>
          </a:prstGeom>
          <a:ln w="12700">
            <a:solidFill>
              <a:schemeClr val="tx1"/>
            </a:solidFill>
          </a:ln>
        </p:spPr>
      </p:pic>
      <p:pic>
        <p:nvPicPr>
          <p:cNvPr id="4" name="图片 3"/>
          <p:cNvPicPr>
            <a:picLocks noChangeAspect="1"/>
          </p:cNvPicPr>
          <p:nvPr/>
        </p:nvPicPr>
        <p:blipFill>
          <a:blip r:embed="rId4"/>
          <a:stretch>
            <a:fillRect/>
          </a:stretch>
        </p:blipFill>
        <p:spPr>
          <a:xfrm>
            <a:off x="5334792" y="58567"/>
            <a:ext cx="3141911" cy="6681339"/>
          </a:xfrm>
          <a:prstGeom prst="rect">
            <a:avLst/>
          </a:prstGeom>
          <a:ln w="12700">
            <a:solidFill>
              <a:schemeClr val="tx1"/>
            </a:solidFill>
          </a:ln>
        </p:spPr>
      </p:pic>
      <p:grpSp>
        <p:nvGrpSpPr>
          <p:cNvPr id="32" name="组合 31"/>
          <p:cNvGrpSpPr/>
          <p:nvPr/>
        </p:nvGrpSpPr>
        <p:grpSpPr>
          <a:xfrm>
            <a:off x="8581970" y="4881237"/>
            <a:ext cx="3580094" cy="585954"/>
            <a:chOff x="8524820" y="1531856"/>
            <a:chExt cx="3580094" cy="585954"/>
          </a:xfrm>
        </p:grpSpPr>
        <p:sp>
          <p:nvSpPr>
            <p:cNvPr id="33" name="文本框 4"/>
            <p:cNvSpPr txBox="1">
              <a:spLocks noChangeArrowheads="1"/>
            </p:cNvSpPr>
            <p:nvPr/>
          </p:nvSpPr>
          <p:spPr bwMode="auto">
            <a:xfrm>
              <a:off x="9503228" y="1531856"/>
              <a:ext cx="26016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选择</a:t>
              </a:r>
              <a:r>
                <a:rPr lang="zh-CN" altLang="en-US" sz="3200" b="1" dirty="0" smtClean="0">
                  <a:solidFill>
                    <a:srgbClr val="FF6600"/>
                  </a:solidFill>
                  <a:latin typeface="微软雅黑" panose="020B0503020204020204" pitchFamily="34" charset="-122"/>
                  <a:ea typeface="微软雅黑" panose="020B0503020204020204" pitchFamily="34" charset="-122"/>
                </a:rPr>
                <a:t>地址</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34" name="右箭头 33"/>
            <p:cNvSpPr/>
            <p:nvPr/>
          </p:nvSpPr>
          <p:spPr>
            <a:xfrm rot="10800000">
              <a:off x="8524820" y="1633587"/>
              <a:ext cx="978408" cy="48422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524820" y="2786031"/>
            <a:ext cx="4059908" cy="584775"/>
            <a:chOff x="8456042" y="2462878"/>
            <a:chExt cx="4059908" cy="584775"/>
          </a:xfrm>
        </p:grpSpPr>
        <p:sp>
          <p:nvSpPr>
            <p:cNvPr id="36" name="文本框 4"/>
            <p:cNvSpPr txBox="1">
              <a:spLocks noChangeArrowheads="1"/>
            </p:cNvSpPr>
            <p:nvPr/>
          </p:nvSpPr>
          <p:spPr bwMode="auto">
            <a:xfrm>
              <a:off x="9434450" y="2462878"/>
              <a:ext cx="3081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填写基本</a:t>
              </a:r>
              <a:r>
                <a:rPr lang="zh-CN" altLang="en-US" sz="3200" b="1" dirty="0" smtClean="0">
                  <a:solidFill>
                    <a:srgbClr val="FF6600"/>
                  </a:solidFill>
                  <a:latin typeface="微软雅黑" panose="020B0503020204020204" pitchFamily="34" charset="-122"/>
                  <a:ea typeface="微软雅黑" panose="020B0503020204020204" pitchFamily="34" charset="-122"/>
                </a:rPr>
                <a:t>信息</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37" name="右箭头 36"/>
            <p:cNvSpPr/>
            <p:nvPr/>
          </p:nvSpPr>
          <p:spPr>
            <a:xfrm rot="10800000">
              <a:off x="8456042" y="2528044"/>
              <a:ext cx="978408" cy="46265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8524820" y="3582457"/>
            <a:ext cx="5017008" cy="503567"/>
            <a:chOff x="8524820" y="3582457"/>
            <a:chExt cx="5017008" cy="503567"/>
          </a:xfrm>
        </p:grpSpPr>
        <p:sp>
          <p:nvSpPr>
            <p:cNvPr id="39" name="文本框 4"/>
            <p:cNvSpPr txBox="1">
              <a:spLocks noChangeArrowheads="1"/>
            </p:cNvSpPr>
            <p:nvPr/>
          </p:nvSpPr>
          <p:spPr bwMode="auto">
            <a:xfrm>
              <a:off x="9503228" y="3582457"/>
              <a:ext cx="4038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b="1" dirty="0" smtClean="0">
                  <a:solidFill>
                    <a:prstClr val="black"/>
                  </a:solidFill>
                  <a:latin typeface="微软雅黑" panose="020B0503020204020204" pitchFamily="34" charset="-122"/>
                  <a:ea typeface="微软雅黑" panose="020B0503020204020204" pitchFamily="34" charset="-122"/>
                </a:rPr>
                <a:t>填写</a:t>
              </a:r>
              <a:r>
                <a:rPr lang="zh-CN" altLang="en-US" sz="2400" b="1" dirty="0" smtClean="0">
                  <a:solidFill>
                    <a:srgbClr val="FF6600"/>
                  </a:solidFill>
                  <a:latin typeface="微软雅黑" panose="020B0503020204020204" pitchFamily="34" charset="-122"/>
                  <a:ea typeface="微软雅黑" panose="020B0503020204020204" pitchFamily="34" charset="-122"/>
                </a:rPr>
                <a:t>介绍</a:t>
              </a:r>
              <a:r>
                <a:rPr lang="zh-CN" altLang="en-US" sz="2400" b="1" dirty="0" smtClean="0">
                  <a:solidFill>
                    <a:prstClr val="black"/>
                  </a:solidFill>
                  <a:latin typeface="微软雅黑" panose="020B0503020204020204" pitchFamily="34" charset="-122"/>
                  <a:ea typeface="微软雅黑" panose="020B0503020204020204" pitchFamily="34" charset="-122"/>
                </a:rPr>
                <a:t>（非必要）</a:t>
              </a:r>
              <a:endParaRPr lang="zh-CN" altLang="en-US" sz="2400" b="1" dirty="0">
                <a:solidFill>
                  <a:srgbClr val="FF6600"/>
                </a:solidFill>
                <a:latin typeface="微软雅黑" panose="020B0503020204020204" pitchFamily="34" charset="-122"/>
                <a:ea typeface="微软雅黑" panose="020B0503020204020204" pitchFamily="34" charset="-122"/>
              </a:endParaRPr>
            </a:p>
          </p:txBody>
        </p:sp>
        <p:sp>
          <p:nvSpPr>
            <p:cNvPr id="46" name="右箭头 45"/>
            <p:cNvSpPr/>
            <p:nvPr/>
          </p:nvSpPr>
          <p:spPr>
            <a:xfrm rot="10800000">
              <a:off x="8524820" y="3612168"/>
              <a:ext cx="978408" cy="473856"/>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47" name="组合 46"/>
          <p:cNvGrpSpPr/>
          <p:nvPr/>
        </p:nvGrpSpPr>
        <p:grpSpPr>
          <a:xfrm>
            <a:off x="8562920" y="4023724"/>
            <a:ext cx="3302508" cy="473856"/>
            <a:chOff x="8495792" y="4648099"/>
            <a:chExt cx="3302508" cy="523220"/>
          </a:xfrm>
        </p:grpSpPr>
        <p:sp>
          <p:nvSpPr>
            <p:cNvPr id="48" name="文本框 4"/>
            <p:cNvSpPr txBox="1">
              <a:spLocks noChangeArrowheads="1"/>
            </p:cNvSpPr>
            <p:nvPr/>
          </p:nvSpPr>
          <p:spPr bwMode="auto">
            <a:xfrm>
              <a:off x="9080500" y="4648099"/>
              <a:ext cx="271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2400" b="1" dirty="0">
                  <a:solidFill>
                    <a:prstClr val="black"/>
                  </a:solidFill>
                  <a:latin typeface="微软雅黑" panose="020B0503020204020204" pitchFamily="34" charset="-122"/>
                  <a:ea typeface="微软雅黑" panose="020B0503020204020204" pitchFamily="34" charset="-122"/>
                </a:rPr>
                <a:t>渔具</a:t>
              </a:r>
              <a:r>
                <a:rPr lang="zh-CN" altLang="en-US" sz="2400" b="1" dirty="0" smtClean="0">
                  <a:solidFill>
                    <a:prstClr val="black"/>
                  </a:solidFill>
                  <a:latin typeface="微软雅黑" panose="020B0503020204020204" pitchFamily="34" charset="-122"/>
                  <a:ea typeface="微软雅黑" panose="020B0503020204020204" pitchFamily="34" charset="-122"/>
                </a:rPr>
                <a:t>店</a:t>
              </a:r>
              <a:r>
                <a:rPr lang="zh-CN" altLang="en-US" sz="2400" b="1" dirty="0" smtClean="0">
                  <a:solidFill>
                    <a:srgbClr val="FF6600"/>
                  </a:solidFill>
                  <a:latin typeface="微软雅黑" panose="020B0503020204020204" pitchFamily="34" charset="-122"/>
                  <a:ea typeface="微软雅黑" panose="020B0503020204020204" pitchFamily="34" charset="-122"/>
                </a:rPr>
                <a:t>可见性</a:t>
              </a:r>
              <a:endParaRPr lang="zh-CN" altLang="en-US" sz="2400" b="1" dirty="0">
                <a:solidFill>
                  <a:srgbClr val="FF6600"/>
                </a:solidFill>
                <a:latin typeface="微软雅黑" panose="020B0503020204020204" pitchFamily="34" charset="-122"/>
                <a:ea typeface="微软雅黑" panose="020B0503020204020204" pitchFamily="34" charset="-122"/>
              </a:endParaRPr>
            </a:p>
          </p:txBody>
        </p:sp>
        <p:sp>
          <p:nvSpPr>
            <p:cNvPr id="49" name="右箭头 48"/>
            <p:cNvSpPr/>
            <p:nvPr/>
          </p:nvSpPr>
          <p:spPr>
            <a:xfrm rot="10800000">
              <a:off x="8495792" y="4738590"/>
              <a:ext cx="978408" cy="27906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8562920" y="1740055"/>
            <a:ext cx="3539272" cy="584775"/>
            <a:chOff x="8410520" y="1587655"/>
            <a:chExt cx="3539272" cy="584775"/>
          </a:xfrm>
        </p:grpSpPr>
        <p:sp>
          <p:nvSpPr>
            <p:cNvPr id="51" name="文本框 4"/>
            <p:cNvSpPr txBox="1">
              <a:spLocks noChangeArrowheads="1"/>
            </p:cNvSpPr>
            <p:nvPr/>
          </p:nvSpPr>
          <p:spPr bwMode="auto">
            <a:xfrm>
              <a:off x="9348106" y="1587655"/>
              <a:ext cx="26016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a:solidFill>
                    <a:prstClr val="black"/>
                  </a:solidFill>
                  <a:latin typeface="微软雅黑" panose="020B0503020204020204" pitchFamily="34" charset="-122"/>
                  <a:ea typeface="微软雅黑" panose="020B0503020204020204" pitchFamily="34" charset="-122"/>
                </a:rPr>
                <a:t>上传</a:t>
              </a:r>
              <a:r>
                <a:rPr lang="zh-CN" altLang="en-US" sz="3200" b="1" dirty="0" smtClean="0">
                  <a:solidFill>
                    <a:srgbClr val="FF6600"/>
                  </a:solidFill>
                  <a:latin typeface="微软雅黑" panose="020B0503020204020204" pitchFamily="34" charset="-122"/>
                  <a:ea typeface="微软雅黑" panose="020B0503020204020204" pitchFamily="34" charset="-122"/>
                </a:rPr>
                <a:t>照片</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52" name="右箭头 51"/>
            <p:cNvSpPr/>
            <p:nvPr/>
          </p:nvSpPr>
          <p:spPr>
            <a:xfrm rot="10800000">
              <a:off x="8410520" y="1637932"/>
              <a:ext cx="978408" cy="48422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3796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1+#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fill="hold"/>
                                        <p:tgtEl>
                                          <p:spTgt spid="47"/>
                                        </p:tgtEl>
                                        <p:attrNameLst>
                                          <p:attrName>ppt_x</p:attrName>
                                        </p:attrNameLst>
                                      </p:cBhvr>
                                      <p:tavLst>
                                        <p:tav tm="0">
                                          <p:val>
                                            <p:strVal val="1+#ppt_w/2"/>
                                          </p:val>
                                        </p:tav>
                                        <p:tav tm="100000">
                                          <p:val>
                                            <p:strVal val="#ppt_x"/>
                                          </p:val>
                                        </p:tav>
                                      </p:tavLst>
                                    </p:anim>
                                    <p:anim calcmode="lin" valueType="num">
                                      <p:cBhvr additive="base">
                                        <p:cTn id="23" dur="500" fill="hold"/>
                                        <p:tgtEl>
                                          <p:spTgt spid="4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界面原型</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995275" y="508000"/>
            <a:ext cx="2867449" cy="6074280"/>
          </a:xfrm>
          <a:prstGeom prst="rect">
            <a:avLst/>
          </a:prstGeom>
        </p:spPr>
      </p:pic>
      <p:pic>
        <p:nvPicPr>
          <p:cNvPr id="7" name="图片 6"/>
          <p:cNvPicPr>
            <a:picLocks noChangeAspect="1"/>
          </p:cNvPicPr>
          <p:nvPr/>
        </p:nvPicPr>
        <p:blipFill>
          <a:blip r:embed="rId4"/>
          <a:stretch>
            <a:fillRect/>
          </a:stretch>
        </p:blipFill>
        <p:spPr>
          <a:xfrm>
            <a:off x="5430386" y="127058"/>
            <a:ext cx="3025656" cy="6455222"/>
          </a:xfrm>
          <a:prstGeom prst="rect">
            <a:avLst/>
          </a:prstGeom>
        </p:spPr>
      </p:pic>
      <p:grpSp>
        <p:nvGrpSpPr>
          <p:cNvPr id="53" name="组合 52"/>
          <p:cNvGrpSpPr/>
          <p:nvPr/>
        </p:nvGrpSpPr>
        <p:grpSpPr>
          <a:xfrm>
            <a:off x="8601184" y="1820500"/>
            <a:ext cx="3619844" cy="675551"/>
            <a:chOff x="8456042" y="1457643"/>
            <a:chExt cx="3619844" cy="675551"/>
          </a:xfrm>
        </p:grpSpPr>
        <p:sp>
          <p:nvSpPr>
            <p:cNvPr id="54" name="文本框 4"/>
            <p:cNvSpPr txBox="1">
              <a:spLocks noChangeArrowheads="1"/>
            </p:cNvSpPr>
            <p:nvPr/>
          </p:nvSpPr>
          <p:spPr bwMode="auto">
            <a:xfrm>
              <a:off x="9474200" y="1486863"/>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a:solidFill>
                    <a:srgbClr val="FF6600"/>
                  </a:solidFill>
                  <a:latin typeface="微软雅黑" panose="020B0503020204020204" pitchFamily="34" charset="-122"/>
                  <a:ea typeface="微软雅黑" panose="020B0503020204020204" pitchFamily="34" charset="-122"/>
                </a:rPr>
                <a:t>照片</a:t>
              </a:r>
            </a:p>
          </p:txBody>
        </p:sp>
        <p:sp>
          <p:nvSpPr>
            <p:cNvPr id="55" name="右箭头 54"/>
            <p:cNvSpPr/>
            <p:nvPr/>
          </p:nvSpPr>
          <p:spPr>
            <a:xfrm rot="10800000">
              <a:off x="8456042" y="1457643"/>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8601184" y="3612899"/>
            <a:ext cx="3619844" cy="675551"/>
            <a:chOff x="8456042" y="2413532"/>
            <a:chExt cx="3619844" cy="675551"/>
          </a:xfrm>
        </p:grpSpPr>
        <p:sp>
          <p:nvSpPr>
            <p:cNvPr id="57" name="文本框 4"/>
            <p:cNvSpPr txBox="1">
              <a:spLocks noChangeArrowheads="1"/>
            </p:cNvSpPr>
            <p:nvPr/>
          </p:nvSpPr>
          <p:spPr bwMode="auto">
            <a:xfrm>
              <a:off x="9474200" y="2442752"/>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信息</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58" name="右箭头 57"/>
            <p:cNvSpPr/>
            <p:nvPr/>
          </p:nvSpPr>
          <p:spPr>
            <a:xfrm rot="10800000">
              <a:off x="8456042" y="2413532"/>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66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1+#ppt_w/2"/>
                                          </p:val>
                                        </p:tav>
                                        <p:tav tm="100000">
                                          <p:val>
                                            <p:strVal val="#ppt_x"/>
                                          </p:val>
                                        </p:tav>
                                      </p:tavLst>
                                    </p:anim>
                                    <p:anim calcmode="lin" valueType="num">
                                      <p:cBhvr additive="base">
                                        <p:cTn id="13"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用户手册</a:t>
            </a:r>
            <a:endPar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[6]</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639345" y="280796"/>
            <a:ext cx="3451892" cy="6231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图片 2"/>
          <p:cNvPicPr>
            <a:picLocks noChangeAspect="1"/>
          </p:cNvPicPr>
          <p:nvPr/>
        </p:nvPicPr>
        <p:blipFill>
          <a:blip r:embed="rId4"/>
          <a:stretch>
            <a:fillRect/>
          </a:stretch>
        </p:blipFill>
        <p:spPr>
          <a:xfrm>
            <a:off x="6329362" y="321290"/>
            <a:ext cx="5276238" cy="6191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942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71848" y="-67892"/>
            <a:ext cx="612661"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对话框图</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rotWithShape="1">
          <a:blip r:embed="rId3">
            <a:extLst>
              <a:ext uri="{28A0092B-C50C-407E-A947-70E740481C1C}">
                <a14:useLocalDpi xmlns:a14="http://schemas.microsoft.com/office/drawing/2010/main" val="0"/>
              </a:ext>
            </a:extLst>
          </a:blip>
          <a:srcRect l="3404" t="3386" r="5449" b="2223"/>
          <a:stretch/>
        </p:blipFill>
        <p:spPr>
          <a:xfrm>
            <a:off x="3191782" y="0"/>
            <a:ext cx="5665561" cy="6756258"/>
          </a:xfrm>
          <a:prstGeom prst="rect">
            <a:avLst/>
          </a:prstGeom>
          <a:ln>
            <a:solidFill>
              <a:schemeClr val="tx1"/>
            </a:solidFill>
          </a:ln>
        </p:spPr>
      </p:pic>
    </p:spTree>
    <p:extLst>
      <p:ext uri="{BB962C8B-B14F-4D97-AF65-F5344CB8AC3E}">
        <p14:creationId xmlns:p14="http://schemas.microsoft.com/office/powerpoint/2010/main" val="40200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99278" y="-67892"/>
            <a:ext cx="612661"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对话框图</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照片上传</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08" y="645909"/>
            <a:ext cx="11269436" cy="5285962"/>
          </a:xfrm>
          <a:prstGeom prst="rect">
            <a:avLst/>
          </a:prstGeom>
          <a:ln>
            <a:solidFill>
              <a:schemeClr val="tx1"/>
            </a:solidFill>
          </a:ln>
        </p:spPr>
      </p:pic>
    </p:spTree>
    <p:extLst>
      <p:ext uri="{BB962C8B-B14F-4D97-AF65-F5344CB8AC3E}">
        <p14:creationId xmlns:p14="http://schemas.microsoft.com/office/powerpoint/2010/main" val="48021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用例说明</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765443512"/>
              </p:ext>
            </p:extLst>
          </p:nvPr>
        </p:nvGraphicFramePr>
        <p:xfrm>
          <a:off x="58172" y="682305"/>
          <a:ext cx="12067153" cy="5988176"/>
        </p:xfrm>
        <a:graphic>
          <a:graphicData uri="http://schemas.openxmlformats.org/drawingml/2006/table">
            <a:tbl>
              <a:tblPr firstRow="1" firstCol="1" bandRow="1">
                <a:tableStyleId>{5C22544A-7EE6-4342-B048-85BDC9FD1C3A}</a:tableStyleId>
              </a:tblPr>
              <a:tblGrid>
                <a:gridCol w="1475381">
                  <a:extLst>
                    <a:ext uri="{9D8B030D-6E8A-4147-A177-3AD203B41FA5}">
                      <a16:colId xmlns:a16="http://schemas.microsoft.com/office/drawing/2014/main" val="3906495059"/>
                    </a:ext>
                  </a:extLst>
                </a:gridCol>
                <a:gridCol w="10591772">
                  <a:extLst>
                    <a:ext uri="{9D8B030D-6E8A-4147-A177-3AD203B41FA5}">
                      <a16:colId xmlns:a16="http://schemas.microsoft.com/office/drawing/2014/main" val="3525371081"/>
                    </a:ext>
                  </a:extLst>
                </a:gridCol>
              </a:tblGrid>
              <a:tr h="248499">
                <a:tc>
                  <a:txBody>
                    <a:bodyPr/>
                    <a:lstStyle/>
                    <a:p>
                      <a:pPr algn="just">
                        <a:spcAft>
                          <a:spcPts val="0"/>
                        </a:spcAft>
                      </a:pPr>
                      <a:r>
                        <a:rPr lang="zh-CN" sz="1600" kern="100">
                          <a:effectLst/>
                        </a:rPr>
                        <a:t>用例标识号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UC-007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952042801"/>
                  </a:ext>
                </a:extLst>
              </a:tr>
              <a:tr h="248499">
                <a:tc>
                  <a:txBody>
                    <a:bodyPr/>
                    <a:lstStyle/>
                    <a:p>
                      <a:pPr algn="just">
                        <a:spcAft>
                          <a:spcPts val="0"/>
                        </a:spcAft>
                      </a:pPr>
                      <a:r>
                        <a:rPr lang="zh-CN" sz="1600" kern="100">
                          <a:effectLst/>
                        </a:rPr>
                        <a:t>用例名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新建渔具店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978874934"/>
                  </a:ext>
                </a:extLst>
              </a:tr>
              <a:tr h="248499">
                <a:tc>
                  <a:txBody>
                    <a:bodyPr/>
                    <a:lstStyle/>
                    <a:p>
                      <a:pPr algn="just">
                        <a:spcAft>
                          <a:spcPts val="0"/>
                        </a:spcAft>
                      </a:pPr>
                      <a:r>
                        <a:rPr lang="zh-CN" sz="1600" kern="100" dirty="0">
                          <a:effectLst/>
                        </a:rPr>
                        <a:t>创建时间</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a:effectLst/>
                        </a:rPr>
                        <a:t>2018</a:t>
                      </a:r>
                      <a:r>
                        <a:rPr lang="zh-CN" sz="1600" kern="100">
                          <a:effectLst/>
                        </a:rPr>
                        <a:t>年</a:t>
                      </a:r>
                      <a:r>
                        <a:rPr lang="en-US" sz="1600" kern="100">
                          <a:effectLst/>
                        </a:rPr>
                        <a:t>12</a:t>
                      </a:r>
                      <a:r>
                        <a:rPr lang="zh-CN" sz="1600" kern="100">
                          <a:effectLst/>
                        </a:rPr>
                        <a:t>月</a:t>
                      </a:r>
                      <a:r>
                        <a:rPr lang="en-US" sz="1600" kern="100">
                          <a:effectLst/>
                        </a:rPr>
                        <a:t>3</a:t>
                      </a:r>
                      <a:r>
                        <a:rPr lang="zh-CN" sz="1600" kern="100">
                          <a:effectLst/>
                        </a:rPr>
                        <a:t>日</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078873285"/>
                  </a:ext>
                </a:extLst>
              </a:tr>
              <a:tr h="248499">
                <a:tc>
                  <a:txBody>
                    <a:bodyPr/>
                    <a:lstStyle/>
                    <a:p>
                      <a:pPr algn="just">
                        <a:spcAft>
                          <a:spcPts val="0"/>
                        </a:spcAft>
                      </a:pPr>
                      <a:r>
                        <a:rPr lang="zh-CN" sz="1600" kern="100">
                          <a:effectLst/>
                        </a:rPr>
                        <a:t>最后修改时间</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2018</a:t>
                      </a:r>
                      <a:r>
                        <a:rPr lang="zh-CN" sz="1600" kern="100" dirty="0">
                          <a:effectLst/>
                        </a:rPr>
                        <a:t>年</a:t>
                      </a:r>
                      <a:r>
                        <a:rPr lang="en-US" sz="1600" kern="100" dirty="0">
                          <a:effectLst/>
                        </a:rPr>
                        <a:t>12</a:t>
                      </a:r>
                      <a:r>
                        <a:rPr lang="zh-CN" sz="1600" kern="100" dirty="0">
                          <a:effectLst/>
                        </a:rPr>
                        <a:t>月</a:t>
                      </a:r>
                      <a:r>
                        <a:rPr lang="en-US" sz="1600" kern="100" dirty="0">
                          <a:effectLst/>
                        </a:rPr>
                        <a:t>30</a:t>
                      </a:r>
                      <a:r>
                        <a:rPr lang="zh-CN" sz="1600" kern="100" dirty="0">
                          <a:effectLst/>
                        </a:rPr>
                        <a:t>日</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492073477"/>
                  </a:ext>
                </a:extLst>
              </a:tr>
              <a:tr h="248499">
                <a:tc>
                  <a:txBody>
                    <a:bodyPr/>
                    <a:lstStyle/>
                    <a:p>
                      <a:pPr algn="just">
                        <a:spcAft>
                          <a:spcPts val="0"/>
                        </a:spcAft>
                      </a:pPr>
                      <a:r>
                        <a:rPr lang="zh-CN" sz="1600" kern="100">
                          <a:effectLst/>
                        </a:rPr>
                        <a:t>用例说明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用户进行新建渔具店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397090558"/>
                  </a:ext>
                </a:extLst>
              </a:tr>
              <a:tr h="745496">
                <a:tc>
                  <a:txBody>
                    <a:bodyPr/>
                    <a:lstStyle/>
                    <a:p>
                      <a:pPr algn="just">
                        <a:spcAft>
                          <a:spcPts val="0"/>
                        </a:spcAft>
                      </a:pPr>
                      <a:r>
                        <a:rPr lang="zh-CN" sz="1600" kern="100">
                          <a:effectLst/>
                        </a:rPr>
                        <a:t>前置条件</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PRE-1: </a:t>
                      </a:r>
                      <a:r>
                        <a:rPr lang="zh-CN" sz="1600" kern="100" dirty="0">
                          <a:effectLst/>
                        </a:rPr>
                        <a:t>已注册的合法用户</a:t>
                      </a:r>
                    </a:p>
                    <a:p>
                      <a:pPr algn="just">
                        <a:spcAft>
                          <a:spcPts val="0"/>
                        </a:spcAft>
                      </a:pPr>
                      <a:r>
                        <a:rPr lang="en-US" sz="1600" kern="100" dirty="0">
                          <a:effectLst/>
                        </a:rPr>
                        <a:t>PRE-2: </a:t>
                      </a:r>
                      <a:r>
                        <a:rPr lang="zh-CN" sz="1600" kern="100" dirty="0">
                          <a:effectLst/>
                        </a:rPr>
                        <a:t>用户进行过实名认证</a:t>
                      </a:r>
                    </a:p>
                    <a:p>
                      <a:pPr algn="just">
                        <a:spcAft>
                          <a:spcPts val="0"/>
                        </a:spcAft>
                      </a:pPr>
                      <a:r>
                        <a:rPr lang="en-US" sz="1600" kern="100" dirty="0">
                          <a:effectLst/>
                        </a:rPr>
                        <a:t>PRE-3: </a:t>
                      </a:r>
                      <a:r>
                        <a:rPr lang="zh-CN" sz="1600" kern="100" dirty="0">
                          <a:effectLst/>
                        </a:rPr>
                        <a:t>手机接入</a:t>
                      </a:r>
                      <a:r>
                        <a:rPr lang="en-US" sz="1600" kern="100" dirty="0">
                          <a:effectLst/>
                        </a:rPr>
                        <a:t>Internet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50577379"/>
                  </a:ext>
                </a:extLst>
              </a:tr>
              <a:tr h="1006354">
                <a:tc>
                  <a:txBody>
                    <a:bodyPr/>
                    <a:lstStyle/>
                    <a:p>
                      <a:pPr algn="just">
                        <a:spcAft>
                          <a:spcPts val="0"/>
                        </a:spcAft>
                      </a:pPr>
                      <a:r>
                        <a:rPr lang="zh-CN" sz="1600" kern="100" dirty="0">
                          <a:effectLst/>
                        </a:rPr>
                        <a:t>基本事件流</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dirty="0">
                          <a:effectLst/>
                        </a:rPr>
                        <a:t>移动主界面上的地标，在希望创建渔具店的位置停止。</a:t>
                      </a:r>
                    </a:p>
                    <a:p>
                      <a:pPr marL="342900" lvl="0" indent="-342900" algn="just">
                        <a:spcAft>
                          <a:spcPts val="0"/>
                        </a:spcAft>
                        <a:buFont typeface="+mj-lt"/>
                        <a:buAutoNum type="arabicPeriod"/>
                      </a:pPr>
                      <a:r>
                        <a:rPr lang="zh-CN" sz="1600" kern="100" dirty="0">
                          <a:effectLst/>
                        </a:rPr>
                        <a:t>点击主界面上的‘</a:t>
                      </a:r>
                      <a:r>
                        <a:rPr lang="en-US" sz="1600" kern="100" dirty="0">
                          <a:effectLst/>
                        </a:rPr>
                        <a:t>+</a:t>
                      </a:r>
                      <a:r>
                        <a:rPr lang="zh-CN" sz="1600" kern="100" dirty="0">
                          <a:effectLst/>
                        </a:rPr>
                        <a:t>‘选项，弹出选项，点击新增渔具店</a:t>
                      </a:r>
                    </a:p>
                    <a:p>
                      <a:pPr algn="just">
                        <a:spcAft>
                          <a:spcPts val="0"/>
                        </a:spcAft>
                      </a:pPr>
                      <a:r>
                        <a:rPr lang="en-US" sz="1600" kern="100" dirty="0">
                          <a:effectLst/>
                        </a:rPr>
                        <a:t>3.  </a:t>
                      </a:r>
                      <a:r>
                        <a:rPr lang="zh-CN" sz="1600" kern="100" dirty="0">
                          <a:effectLst/>
                        </a:rPr>
                        <a:t>上传</a:t>
                      </a:r>
                      <a:r>
                        <a:rPr lang="zh-CN" sz="1600" u="sng" kern="100" dirty="0">
                          <a:solidFill>
                            <a:srgbClr val="FF0000"/>
                          </a:solidFill>
                          <a:effectLst/>
                        </a:rPr>
                        <a:t>照片</a:t>
                      </a:r>
                      <a:r>
                        <a:rPr lang="zh-CN" sz="1600" kern="100" dirty="0">
                          <a:effectLst/>
                        </a:rPr>
                        <a:t>，输入</a:t>
                      </a:r>
                      <a:r>
                        <a:rPr lang="zh-CN" sz="1600" u="sng" kern="100" dirty="0">
                          <a:solidFill>
                            <a:srgbClr val="FF0000"/>
                          </a:solidFill>
                          <a:effectLst/>
                        </a:rPr>
                        <a:t>店铺名称</a:t>
                      </a:r>
                      <a:r>
                        <a:rPr lang="zh-CN" sz="1600" kern="100" dirty="0">
                          <a:effectLst/>
                        </a:rPr>
                        <a:t>，输入</a:t>
                      </a:r>
                      <a:r>
                        <a:rPr lang="zh-CN" sz="1600" u="sng" kern="100" dirty="0">
                          <a:solidFill>
                            <a:srgbClr val="FF0000"/>
                          </a:solidFill>
                          <a:effectLst/>
                        </a:rPr>
                        <a:t>联系电话</a:t>
                      </a:r>
                      <a:r>
                        <a:rPr lang="zh-CN" sz="1600" kern="100" dirty="0">
                          <a:effectLst/>
                        </a:rPr>
                        <a:t>，</a:t>
                      </a:r>
                      <a:r>
                        <a:rPr lang="zh-CN" sz="1600" u="none" kern="100" dirty="0">
                          <a:effectLst/>
                        </a:rPr>
                        <a:t>输入</a:t>
                      </a:r>
                      <a:r>
                        <a:rPr lang="zh-CN" sz="1600" u="sng" kern="100" dirty="0">
                          <a:solidFill>
                            <a:srgbClr val="FF0000"/>
                          </a:solidFill>
                          <a:effectLst/>
                        </a:rPr>
                        <a:t>店铺介绍</a:t>
                      </a:r>
                      <a:r>
                        <a:rPr lang="zh-CN" sz="1600" kern="100" dirty="0">
                          <a:effectLst/>
                        </a:rPr>
                        <a:t>，选择是否</a:t>
                      </a:r>
                      <a:r>
                        <a:rPr lang="zh-CN" sz="1600" u="sng" kern="100" dirty="0">
                          <a:solidFill>
                            <a:srgbClr val="FF0000"/>
                          </a:solidFill>
                          <a:effectLst/>
                        </a:rPr>
                        <a:t>仅自己可见</a:t>
                      </a:r>
                      <a:r>
                        <a:rPr lang="zh-CN" sz="1600" kern="100" dirty="0">
                          <a:effectLst/>
                        </a:rPr>
                        <a:t>，</a:t>
                      </a:r>
                      <a:r>
                        <a:rPr lang="zh-CN" sz="1600" u="sng" kern="100" dirty="0">
                          <a:solidFill>
                            <a:srgbClr val="FF0000"/>
                          </a:solidFill>
                          <a:effectLst/>
                        </a:rPr>
                        <a:t>定位</a:t>
                      </a:r>
                      <a:r>
                        <a:rPr lang="zh-CN" sz="1600" u="sng" kern="100" dirty="0" smtClean="0">
                          <a:solidFill>
                            <a:srgbClr val="FF0000"/>
                          </a:solidFill>
                          <a:effectLst/>
                        </a:rPr>
                        <a:t>店铺</a:t>
                      </a:r>
                      <a:r>
                        <a:rPr lang="en-US" altLang="zh-CN" sz="1600" u="sng" kern="100" dirty="0" smtClean="0">
                          <a:solidFill>
                            <a:srgbClr val="FF0000"/>
                          </a:solidFill>
                          <a:effectLst/>
                        </a:rPr>
                        <a:t>(</a:t>
                      </a:r>
                      <a:r>
                        <a:rPr lang="zh-CN" altLang="en-US" sz="1600" u="sng" kern="100" dirty="0" smtClean="0">
                          <a:solidFill>
                            <a:srgbClr val="FF0000"/>
                          </a:solidFill>
                          <a:effectLst/>
                        </a:rPr>
                        <a:t>地址</a:t>
                      </a:r>
                      <a:r>
                        <a:rPr lang="en-US" altLang="zh-CN" sz="1600" u="sng" kern="100" dirty="0" smtClean="0">
                          <a:solidFill>
                            <a:srgbClr val="FF0000"/>
                          </a:solidFill>
                          <a:effectLst/>
                        </a:rPr>
                        <a:t>)</a:t>
                      </a:r>
                      <a:r>
                        <a:rPr lang="zh-CN" sz="1600" kern="100" dirty="0" smtClean="0">
                          <a:effectLst/>
                        </a:rPr>
                        <a:t>，</a:t>
                      </a:r>
                      <a:r>
                        <a:rPr lang="zh-CN" sz="1600" kern="100" dirty="0">
                          <a:effectLst/>
                        </a:rPr>
                        <a:t>点击提交。</a:t>
                      </a:r>
                    </a:p>
                    <a:p>
                      <a:pPr algn="just">
                        <a:spcAft>
                          <a:spcPts val="0"/>
                        </a:spcAft>
                      </a:pPr>
                      <a:r>
                        <a:rPr lang="en-US" sz="1600" kern="100" dirty="0">
                          <a:effectLst/>
                        </a:rPr>
                        <a:t>4.  </a:t>
                      </a:r>
                      <a:r>
                        <a:rPr lang="zh-CN" sz="1600" kern="100" dirty="0">
                          <a:effectLst/>
                        </a:rPr>
                        <a:t>显示新建店铺成功</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8391941"/>
                  </a:ext>
                </a:extLst>
              </a:tr>
              <a:tr h="248499">
                <a:tc>
                  <a:txBody>
                    <a:bodyPr/>
                    <a:lstStyle/>
                    <a:p>
                      <a:pPr algn="just">
                        <a:spcAft>
                          <a:spcPts val="0"/>
                        </a:spcAft>
                      </a:pPr>
                      <a:r>
                        <a:rPr lang="zh-CN" sz="1600" kern="100" dirty="0">
                          <a:effectLst/>
                        </a:rPr>
                        <a:t>其他事件流</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033623868"/>
                  </a:ext>
                </a:extLst>
              </a:tr>
              <a:tr h="565410">
                <a:tc>
                  <a:txBody>
                    <a:bodyPr/>
                    <a:lstStyle/>
                    <a:p>
                      <a:pPr algn="just">
                        <a:spcAft>
                          <a:spcPts val="0"/>
                        </a:spcAft>
                      </a:pPr>
                      <a:r>
                        <a:rPr lang="zh-CN" sz="1600" kern="100">
                          <a:effectLst/>
                        </a:rPr>
                        <a:t>后置条件</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POST-1: </a:t>
                      </a:r>
                      <a:r>
                        <a:rPr lang="zh-CN" sz="1600" kern="100" dirty="0">
                          <a:effectLst/>
                        </a:rPr>
                        <a:t>服务器端接受前端发送的新建渔具店信息</a:t>
                      </a:r>
                    </a:p>
                    <a:p>
                      <a:pPr algn="just">
                        <a:spcAft>
                          <a:spcPts val="0"/>
                        </a:spcAft>
                      </a:pPr>
                      <a:r>
                        <a:rPr lang="en-US" sz="1600" kern="100" dirty="0">
                          <a:effectLst/>
                        </a:rPr>
                        <a:t>POST-2: </a:t>
                      </a:r>
                      <a:r>
                        <a:rPr lang="zh-CN" sz="1600" kern="100" dirty="0">
                          <a:effectLst/>
                        </a:rPr>
                        <a:t>对数据进行清洗后，显示在管理员</a:t>
                      </a:r>
                      <a:r>
                        <a:rPr lang="zh-CN" sz="1600" kern="100" dirty="0" smtClean="0">
                          <a:effectLst/>
                        </a:rPr>
                        <a:t>界面</a:t>
                      </a:r>
                      <a:endParaRPr lang="en-US" altLang="zh-CN" sz="1600" kern="100" dirty="0" smtClean="0">
                        <a:effectLst/>
                      </a:endParaRPr>
                    </a:p>
                    <a:p>
                      <a:pPr algn="just">
                        <a:spcAft>
                          <a:spcPts val="0"/>
                        </a:spcAft>
                      </a:pPr>
                      <a:r>
                        <a:rPr lang="en-US" altLang="zh-CN" sz="1600" kern="100" dirty="0" smtClean="0">
                          <a:effectLst/>
                        </a:rPr>
                        <a:t>POST-3:  </a:t>
                      </a:r>
                      <a:r>
                        <a:rPr lang="zh-CN" altLang="en-US" sz="1600" kern="100" dirty="0" smtClean="0">
                          <a:effectLst/>
                        </a:rPr>
                        <a:t>新建成功的渔具店，立刻显示在地图上，可见性与用户设置的一致</a:t>
                      </a:r>
                      <a:endParaRPr lang="zh-CN" sz="1600" kern="100" dirty="0" smtClean="0">
                        <a:effectLst/>
                      </a:endParaRPr>
                    </a:p>
                  </a:txBody>
                  <a:tcPr marL="100491" marR="100491" marT="0" marB="0"/>
                </a:tc>
                <a:extLst>
                  <a:ext uri="{0D108BD9-81ED-4DB2-BD59-A6C34878D82A}">
                    <a16:rowId xmlns:a16="http://schemas.microsoft.com/office/drawing/2014/main" val="3863003812"/>
                  </a:ext>
                </a:extLst>
              </a:tr>
              <a:tr h="745496">
                <a:tc>
                  <a:txBody>
                    <a:bodyPr/>
                    <a:lstStyle/>
                    <a:p>
                      <a:pPr algn="just">
                        <a:spcAft>
                          <a:spcPts val="0"/>
                        </a:spcAft>
                      </a:pPr>
                      <a:r>
                        <a:rPr lang="zh-CN" sz="1600" kern="100">
                          <a:effectLst/>
                        </a:rPr>
                        <a:t>异常事件流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dirty="0">
                          <a:effectLst/>
                        </a:rPr>
                        <a:t>未将必要信息填写完整</a:t>
                      </a:r>
                    </a:p>
                    <a:p>
                      <a:pPr marL="228600" indent="266700" algn="just">
                        <a:spcAft>
                          <a:spcPts val="0"/>
                        </a:spcAft>
                      </a:pPr>
                      <a:r>
                        <a:rPr lang="en-US" sz="1600" kern="100" dirty="0">
                          <a:effectLst/>
                        </a:rPr>
                        <a:t>a1. </a:t>
                      </a:r>
                      <a:r>
                        <a:rPr lang="zh-CN" sz="1600" kern="100" dirty="0">
                          <a:effectLst/>
                        </a:rPr>
                        <a:t>用户没有填入店铺名称</a:t>
                      </a:r>
                      <a:r>
                        <a:rPr lang="zh-CN" sz="1600" kern="100" dirty="0" smtClean="0">
                          <a:effectLst/>
                        </a:rPr>
                        <a:t>，</a:t>
                      </a:r>
                      <a:r>
                        <a:rPr lang="zh-CN" altLang="en-US" sz="1600" kern="100" dirty="0" smtClean="0">
                          <a:effectLst/>
                        </a:rPr>
                        <a:t>点击提交，弹窗警告</a:t>
                      </a:r>
                      <a:r>
                        <a:rPr lang="zh-CN" sz="1600" kern="100" dirty="0" smtClean="0">
                          <a:effectLst/>
                        </a:rPr>
                        <a:t>用户</a:t>
                      </a:r>
                      <a:r>
                        <a:rPr lang="zh-CN" sz="1600" u="sng" kern="100" dirty="0">
                          <a:solidFill>
                            <a:srgbClr val="FF0000"/>
                          </a:solidFill>
                          <a:effectLst/>
                        </a:rPr>
                        <a:t>店铺名称不能为</a:t>
                      </a:r>
                      <a:r>
                        <a:rPr lang="zh-CN" sz="1600" u="sng" kern="100" dirty="0" smtClean="0">
                          <a:solidFill>
                            <a:srgbClr val="FF0000"/>
                          </a:solidFill>
                          <a:effectLst/>
                        </a:rPr>
                        <a:t>空</a:t>
                      </a:r>
                      <a:r>
                        <a:rPr lang="zh-CN" altLang="en-US" sz="1600" u="sng" kern="100" dirty="0" smtClean="0">
                          <a:solidFill>
                            <a:srgbClr val="FF0000"/>
                          </a:solidFill>
                          <a:effectLst/>
                        </a:rPr>
                        <a:t>！</a:t>
                      </a:r>
                      <a:endParaRPr lang="zh-CN" sz="1600" u="sng" kern="100" dirty="0">
                        <a:solidFill>
                          <a:srgbClr val="FF0000"/>
                        </a:solidFill>
                        <a:effectLst/>
                      </a:endParaRPr>
                    </a:p>
                    <a:p>
                      <a:pPr marL="228600" indent="266700" algn="just">
                        <a:spcAft>
                          <a:spcPts val="0"/>
                        </a:spcAft>
                      </a:pPr>
                      <a:r>
                        <a:rPr lang="en-US" sz="1600" kern="100" dirty="0">
                          <a:effectLst/>
                        </a:rPr>
                        <a:t>a2. </a:t>
                      </a:r>
                      <a:r>
                        <a:rPr lang="zh-CN" sz="1600" kern="100" dirty="0">
                          <a:effectLst/>
                        </a:rPr>
                        <a:t>用户没有填入联系电话</a:t>
                      </a:r>
                      <a:r>
                        <a:rPr lang="zh-CN" sz="1600" kern="100" dirty="0" smtClean="0">
                          <a:effectLst/>
                        </a:rPr>
                        <a:t>，</a:t>
                      </a:r>
                      <a:r>
                        <a:rPr lang="zh-CN" altLang="en-US" sz="1600" kern="100" dirty="0" smtClean="0">
                          <a:effectLst/>
                        </a:rPr>
                        <a:t>点击提交，弹窗警告</a:t>
                      </a:r>
                      <a:r>
                        <a:rPr lang="zh-CN" sz="1600" kern="100" dirty="0" smtClean="0">
                          <a:effectLst/>
                        </a:rPr>
                        <a:t>用户</a:t>
                      </a:r>
                      <a:r>
                        <a:rPr lang="zh-CN" sz="1600" u="sng" kern="100" dirty="0">
                          <a:solidFill>
                            <a:srgbClr val="FF0000"/>
                          </a:solidFill>
                          <a:effectLst/>
                        </a:rPr>
                        <a:t>联系电话不能为</a:t>
                      </a:r>
                      <a:r>
                        <a:rPr lang="zh-CN" sz="1600" u="sng" kern="100" dirty="0" smtClean="0">
                          <a:solidFill>
                            <a:srgbClr val="FF0000"/>
                          </a:solidFill>
                          <a:effectLst/>
                        </a:rPr>
                        <a:t>空</a:t>
                      </a:r>
                      <a:r>
                        <a:rPr lang="zh-CN" altLang="en-US" sz="1600" u="sng" kern="100" dirty="0" smtClean="0">
                          <a:solidFill>
                            <a:srgbClr val="FF0000"/>
                          </a:solidFill>
                          <a:effectLst/>
                        </a:rPr>
                        <a:t>！</a:t>
                      </a:r>
                      <a:endParaRPr lang="zh-CN" sz="1600" u="sng"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45049193"/>
                  </a:ext>
                </a:extLst>
              </a:tr>
              <a:tr h="248499">
                <a:tc>
                  <a:txBody>
                    <a:bodyPr/>
                    <a:lstStyle/>
                    <a:p>
                      <a:pPr algn="just">
                        <a:spcAft>
                          <a:spcPts val="0"/>
                        </a:spcAft>
                      </a:pPr>
                      <a:r>
                        <a:rPr lang="zh-CN" sz="1600" kern="100">
                          <a:effectLst/>
                        </a:rPr>
                        <a:t>优先级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非常高</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120154732"/>
                  </a:ext>
                </a:extLst>
              </a:tr>
              <a:tr h="248499">
                <a:tc>
                  <a:txBody>
                    <a:bodyPr/>
                    <a:lstStyle/>
                    <a:p>
                      <a:pPr algn="just">
                        <a:spcAft>
                          <a:spcPts val="0"/>
                        </a:spcAft>
                      </a:pPr>
                      <a:r>
                        <a:rPr lang="zh-CN" sz="1600" kern="100">
                          <a:effectLst/>
                        </a:rPr>
                        <a:t>使用频率</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前期店铺比较少且有一定量的用户群的情况下会比较高，后期会降低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730910099"/>
                  </a:ext>
                </a:extLst>
              </a:tr>
              <a:tr h="248499">
                <a:tc>
                  <a:txBody>
                    <a:bodyPr/>
                    <a:lstStyle/>
                    <a:p>
                      <a:pPr algn="just">
                        <a:spcAft>
                          <a:spcPts val="0"/>
                        </a:spcAft>
                      </a:pPr>
                      <a:r>
                        <a:rPr lang="zh-CN" sz="1600" kern="100">
                          <a:effectLst/>
                        </a:rPr>
                        <a:t>业务规则</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454019677"/>
                  </a:ext>
                </a:extLst>
              </a:tr>
              <a:tr h="248499">
                <a:tc>
                  <a:txBody>
                    <a:bodyPr/>
                    <a:lstStyle/>
                    <a:p>
                      <a:pPr algn="just">
                        <a:spcAft>
                          <a:spcPts val="0"/>
                        </a:spcAft>
                      </a:pPr>
                      <a:r>
                        <a:rPr lang="zh-CN" sz="1600" kern="100">
                          <a:effectLst/>
                        </a:rPr>
                        <a:t>其他信息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a:effectLst/>
                        </a:rPr>
                        <a:t>填充的信息越全，越有可能被其他用户所看到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402940525"/>
                  </a:ext>
                </a:extLst>
              </a:tr>
              <a:tr h="248499">
                <a:tc>
                  <a:txBody>
                    <a:bodyPr/>
                    <a:lstStyle/>
                    <a:p>
                      <a:pPr algn="just">
                        <a:spcAft>
                          <a:spcPts val="0"/>
                        </a:spcAft>
                      </a:pPr>
                      <a:r>
                        <a:rPr lang="zh-CN" sz="1600" kern="100">
                          <a:effectLst/>
                        </a:rPr>
                        <a:t>用户界面</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 </a:t>
                      </a:r>
                      <a:r>
                        <a:rPr lang="en-US" altLang="zh-CN" sz="1800" u="sng" kern="1200" dirty="0" smtClean="0">
                          <a:solidFill>
                            <a:srgbClr val="7030A0"/>
                          </a:solidFill>
                          <a:effectLst/>
                          <a:latin typeface="+mn-lt"/>
                          <a:ea typeface="+mn-ea"/>
                          <a:cs typeface="+mn-cs"/>
                        </a:rPr>
                        <a:t>APPUI023</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APPUI024</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APPUI025</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APPUI026</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APPUI027</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APPUI046</a:t>
                      </a:r>
                      <a:endParaRPr lang="zh-CN" sz="1600" u="sng" kern="100" dirty="0">
                        <a:solidFill>
                          <a:srgbClr val="7030A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1853477543"/>
                  </a:ext>
                </a:extLst>
              </a:tr>
            </a:tbl>
          </a:graphicData>
        </a:graphic>
      </p:graphicFrame>
      <p:sp>
        <p:nvSpPr>
          <p:cNvPr id="3" name="文本框 2"/>
          <p:cNvSpPr txBox="1"/>
          <p:nvPr/>
        </p:nvSpPr>
        <p:spPr>
          <a:xfrm>
            <a:off x="8534079" y="80421"/>
            <a:ext cx="3658374" cy="523220"/>
          </a:xfrm>
          <a:prstGeom prst="rect">
            <a:avLst/>
          </a:prstGeom>
          <a:noFill/>
        </p:spPr>
        <p:txBody>
          <a:bodyPr wrap="none" rtlCol="0">
            <a:spAutoFit/>
          </a:bodyPr>
          <a:lstStyle/>
          <a:p>
            <a:r>
              <a:rPr lang="zh-CN" altLang="en-US" sz="2800" dirty="0" smtClean="0"/>
              <a:t>用例说明个数：</a:t>
            </a:r>
            <a:r>
              <a:rPr lang="en-US" altLang="zh-CN" sz="2800" dirty="0" smtClean="0"/>
              <a:t>163</a:t>
            </a:r>
            <a:r>
              <a:rPr lang="zh-CN" altLang="en-US" sz="2800" dirty="0" smtClean="0"/>
              <a:t>个</a:t>
            </a:r>
            <a:endParaRPr lang="zh-CN" altLang="en-US" sz="2800" dirty="0"/>
          </a:p>
        </p:txBody>
      </p:sp>
      <p:sp>
        <p:nvSpPr>
          <p:cNvPr id="4" name="文本框 3"/>
          <p:cNvSpPr txBox="1"/>
          <p:nvPr/>
        </p:nvSpPr>
        <p:spPr>
          <a:xfrm>
            <a:off x="8657709" y="1000711"/>
            <a:ext cx="3467616" cy="1754326"/>
          </a:xfrm>
          <a:prstGeom prst="rect">
            <a:avLst/>
          </a:prstGeom>
          <a:solidFill>
            <a:schemeClr val="bg1"/>
          </a:solidFill>
        </p:spPr>
        <p:txBody>
          <a:bodyPr wrap="none" rtlCol="0">
            <a:spAutoFit/>
          </a:bodyPr>
          <a:lstStyle/>
          <a:p>
            <a:r>
              <a:rPr lang="zh-CN" altLang="en-US" dirty="0" smtClean="0"/>
              <a:t>用例模板：</a:t>
            </a:r>
            <a:endParaRPr lang="en-US" altLang="zh-CN" dirty="0" smtClean="0"/>
          </a:p>
          <a:p>
            <a:r>
              <a:rPr lang="zh-CN" altLang="en-US" dirty="0"/>
              <a:t>软件</a:t>
            </a:r>
            <a:r>
              <a:rPr lang="zh-CN" altLang="en-US" dirty="0" smtClean="0"/>
              <a:t>需求（第三版）</a:t>
            </a:r>
            <a:endParaRPr lang="en-US" altLang="zh-CN" dirty="0" smtClean="0"/>
          </a:p>
          <a:p>
            <a:r>
              <a:rPr lang="zh-CN" altLang="en-US" dirty="0"/>
              <a:t>作者</a:t>
            </a:r>
            <a:r>
              <a:rPr lang="en-US" altLang="zh-CN" dirty="0"/>
              <a:t>: </a:t>
            </a:r>
            <a:r>
              <a:rPr lang="en-US" altLang="zh-CN" dirty="0" err="1"/>
              <a:t>KarlWiegers</a:t>
            </a:r>
            <a:r>
              <a:rPr lang="en-US" altLang="zh-CN" dirty="0"/>
              <a:t> Joy Beatty </a:t>
            </a:r>
            <a:r>
              <a:rPr lang="zh-CN" altLang="en-US" dirty="0" smtClean="0"/>
              <a:t>著</a:t>
            </a:r>
            <a:endParaRPr lang="en-US" altLang="zh-CN" dirty="0" smtClean="0"/>
          </a:p>
          <a:p>
            <a:r>
              <a:rPr lang="zh-CN" altLang="en-US" dirty="0"/>
              <a:t>出版社名称</a:t>
            </a:r>
            <a:r>
              <a:rPr lang="en-US" altLang="zh-CN" dirty="0"/>
              <a:t>: </a:t>
            </a:r>
            <a:r>
              <a:rPr lang="zh-CN" altLang="en-US" dirty="0" smtClean="0"/>
              <a:t>清华大学出版社</a:t>
            </a:r>
            <a:endParaRPr lang="en-US" altLang="zh-CN" dirty="0" smtClean="0"/>
          </a:p>
          <a:p>
            <a:r>
              <a:rPr lang="en-US" altLang="zh-CN" dirty="0"/>
              <a:t>ISBN</a:t>
            </a:r>
            <a:r>
              <a:rPr lang="zh-CN" altLang="en-US" dirty="0"/>
              <a:t>编号</a:t>
            </a:r>
            <a:r>
              <a:rPr lang="en-US" altLang="zh-CN" dirty="0"/>
              <a:t>: </a:t>
            </a:r>
            <a:r>
              <a:rPr lang="en-US" altLang="zh-CN" dirty="0" smtClean="0"/>
              <a:t>9787302426820</a:t>
            </a:r>
          </a:p>
          <a:p>
            <a:r>
              <a:rPr lang="zh-CN" altLang="en-US" dirty="0" smtClean="0"/>
              <a:t>第</a:t>
            </a:r>
            <a:r>
              <a:rPr lang="en-US" altLang="zh-CN" dirty="0" smtClean="0"/>
              <a:t>512</a:t>
            </a:r>
            <a:r>
              <a:rPr lang="zh-CN" altLang="en-US" dirty="0" smtClean="0"/>
              <a:t>页</a:t>
            </a:r>
            <a:endParaRPr lang="zh-CN" altLang="en-US" dirty="0"/>
          </a:p>
        </p:txBody>
      </p:sp>
    </p:spTree>
    <p:extLst>
      <p:ext uri="{BB962C8B-B14F-4D97-AF65-F5344CB8AC3E}">
        <p14:creationId xmlns:p14="http://schemas.microsoft.com/office/powerpoint/2010/main" val="118204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3025589"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项目章程</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955372"/>
            <a:ext cx="10505265" cy="5669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787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040954996"/>
              </p:ext>
            </p:extLst>
          </p:nvPr>
        </p:nvGraphicFramePr>
        <p:xfrm>
          <a:off x="133804" y="1105991"/>
          <a:ext cx="12027579" cy="554736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2823882">
                  <a:extLst>
                    <a:ext uri="{9D8B030D-6E8A-4147-A177-3AD203B41FA5}">
                      <a16:colId xmlns:a16="http://schemas.microsoft.com/office/drawing/2014/main" val="1636069362"/>
                    </a:ext>
                  </a:extLst>
                </a:gridCol>
                <a:gridCol w="551329">
                  <a:extLst>
                    <a:ext uri="{9D8B030D-6E8A-4147-A177-3AD203B41FA5}">
                      <a16:colId xmlns:a16="http://schemas.microsoft.com/office/drawing/2014/main" val="1007170182"/>
                    </a:ext>
                  </a:extLst>
                </a:gridCol>
                <a:gridCol w="2516636">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786573">
                <a:tc>
                  <a:txBody>
                    <a:bodyPr/>
                    <a:lstStyle/>
                    <a:p>
                      <a:pPr algn="l">
                        <a:spcAft>
                          <a:spcPts val="0"/>
                        </a:spcAft>
                      </a:pPr>
                      <a:r>
                        <a:rPr lang="zh-CN" sz="2800" kern="100" dirty="0">
                          <a:effectLst/>
                        </a:rPr>
                        <a:t>渔具店</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在地图上标出的与渔具销售相关的坐标点</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渔具店</a:t>
                      </a:r>
                      <a:r>
                        <a:rPr lang="en-US" sz="2800" kern="100">
                          <a:effectLst/>
                        </a:rPr>
                        <a:t>ID</a:t>
                      </a:r>
                      <a:endParaRPr lang="zh-CN" sz="2800" kern="100">
                        <a:effectLst/>
                      </a:endParaRPr>
                    </a:p>
                    <a:p>
                      <a:pPr algn="l">
                        <a:spcAft>
                          <a:spcPts val="0"/>
                        </a:spcAft>
                      </a:pPr>
                      <a:r>
                        <a:rPr lang="en-US" sz="2800" kern="100">
                          <a:effectLst/>
                        </a:rPr>
                        <a:t>+</a:t>
                      </a:r>
                      <a:r>
                        <a:rPr lang="zh-CN" sz="2800" kern="100">
                          <a:effectLst/>
                        </a:rPr>
                        <a:t>钓友</a:t>
                      </a:r>
                      <a:r>
                        <a:rPr lang="en-US" sz="2800" kern="100">
                          <a:effectLst/>
                        </a:rPr>
                        <a:t>ID </a:t>
                      </a:r>
                      <a:endParaRPr lang="zh-CN" sz="2800" kern="100">
                        <a:effectLst/>
                      </a:endParaRPr>
                    </a:p>
                    <a:p>
                      <a:pPr algn="l">
                        <a:spcAft>
                          <a:spcPts val="0"/>
                        </a:spcAft>
                      </a:pPr>
                      <a:r>
                        <a:rPr lang="en-US" sz="2800" kern="100">
                          <a:effectLst/>
                        </a:rPr>
                        <a:t>+</a:t>
                      </a:r>
                      <a:r>
                        <a:rPr lang="zh-CN" sz="2800" kern="100">
                          <a:effectLst/>
                        </a:rPr>
                        <a:t>渔具店位置</a:t>
                      </a:r>
                    </a:p>
                    <a:p>
                      <a:pPr algn="l">
                        <a:spcAft>
                          <a:spcPts val="0"/>
                        </a:spcAft>
                      </a:pPr>
                      <a:r>
                        <a:rPr lang="en-US" sz="2800" kern="100">
                          <a:effectLst/>
                        </a:rPr>
                        <a:t>+</a:t>
                      </a:r>
                      <a:r>
                        <a:rPr lang="zh-CN" sz="2800" kern="100">
                          <a:effectLst/>
                        </a:rPr>
                        <a:t>渔具店名称</a:t>
                      </a:r>
                    </a:p>
                    <a:p>
                      <a:pPr algn="l">
                        <a:spcAft>
                          <a:spcPts val="0"/>
                        </a:spcAft>
                      </a:pPr>
                      <a:r>
                        <a:rPr lang="en-US" sz="2800" kern="100">
                          <a:effectLst/>
                        </a:rPr>
                        <a:t>+</a:t>
                      </a:r>
                      <a:r>
                        <a:rPr lang="zh-CN" sz="2800" kern="100">
                          <a:effectLst/>
                        </a:rPr>
                        <a:t>渔具店联系方式</a:t>
                      </a:r>
                    </a:p>
                    <a:p>
                      <a:pPr algn="l">
                        <a:spcAft>
                          <a:spcPts val="0"/>
                        </a:spcAft>
                      </a:pPr>
                      <a:r>
                        <a:rPr lang="en-US" sz="2800" kern="100">
                          <a:effectLst/>
                        </a:rPr>
                        <a:t>+</a:t>
                      </a:r>
                      <a:r>
                        <a:rPr lang="zh-CN" sz="2800" kern="100">
                          <a:effectLst/>
                        </a:rPr>
                        <a:t>店铺介绍</a:t>
                      </a:r>
                    </a:p>
                    <a:p>
                      <a:pPr algn="l">
                        <a:spcAft>
                          <a:spcPts val="0"/>
                        </a:spcAft>
                      </a:pPr>
                      <a:r>
                        <a:rPr lang="en-US" sz="2800" kern="100">
                          <a:effectLst/>
                        </a:rPr>
                        <a:t>+</a:t>
                      </a:r>
                      <a:r>
                        <a:rPr lang="zh-CN" sz="2800" kern="100">
                          <a:effectLst/>
                        </a:rPr>
                        <a:t>渔具店可见性</a:t>
                      </a:r>
                    </a:p>
                    <a:p>
                      <a:pPr algn="l">
                        <a:spcAft>
                          <a:spcPts val="0"/>
                        </a:spcAft>
                      </a:pPr>
                      <a:r>
                        <a:rPr lang="en-US" sz="2800" kern="100">
                          <a:effectLst/>
                        </a:rPr>
                        <a:t>+</a:t>
                      </a:r>
                      <a:r>
                        <a:rPr lang="zh-CN" sz="2800" kern="100">
                          <a:effectLst/>
                        </a:rPr>
                        <a:t>收藏数</a:t>
                      </a:r>
                    </a:p>
                    <a:p>
                      <a:pPr algn="l">
                        <a:spcAft>
                          <a:spcPts val="0"/>
                        </a:spcAft>
                      </a:pPr>
                      <a:r>
                        <a:rPr lang="en-US" sz="2800" kern="100">
                          <a:effectLst/>
                        </a:rPr>
                        <a:t>+</a:t>
                      </a:r>
                      <a:r>
                        <a:rPr lang="zh-CN" sz="2800" kern="100">
                          <a:effectLst/>
                        </a:rPr>
                        <a:t>去过数</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dirty="0">
                          <a:effectLst/>
                        </a:rPr>
                        <a:t> </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dirty="0">
                          <a:effectLst/>
                        </a:rPr>
                        <a:t> </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dirty="0">
                          <a:effectLst/>
                          <a:hlinkClick r:id="rId3" action="ppaction://hlinkfile"/>
                        </a:rPr>
                        <a:t>UC-005</a:t>
                      </a:r>
                      <a:endParaRPr lang="zh-CN" sz="2800" kern="100" dirty="0">
                        <a:effectLst/>
                      </a:endParaRPr>
                    </a:p>
                    <a:p>
                      <a:pPr algn="l">
                        <a:spcAft>
                          <a:spcPts val="0"/>
                        </a:spcAft>
                      </a:pPr>
                      <a:r>
                        <a:rPr lang="en-US" sz="2800" u="sng" kern="100" dirty="0">
                          <a:effectLst/>
                          <a:hlinkClick r:id="rId4" action="ppaction://hlinkfile"/>
                        </a:rPr>
                        <a:t>UC-027.2</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3745062845"/>
                  </a:ext>
                </a:extLst>
              </a:tr>
              <a:tr h="436986">
                <a:tc>
                  <a:txBody>
                    <a:bodyPr/>
                    <a:lstStyle/>
                    <a:p>
                      <a:pPr algn="l">
                        <a:spcAft>
                          <a:spcPts val="0"/>
                        </a:spcAft>
                      </a:pPr>
                      <a:r>
                        <a:rPr lang="zh-CN" sz="2800" kern="100">
                          <a:effectLst/>
                        </a:rPr>
                        <a:t>渔具店</a:t>
                      </a:r>
                      <a:r>
                        <a:rPr lang="en-US" sz="2800" kern="100">
                          <a:effectLst/>
                        </a:rPr>
                        <a:t>ID</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每个渔具店特有的标识符</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字符串</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a:effectLst/>
                        </a:rPr>
                        <a:t>50</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根据程序对渔具店的</a:t>
                      </a:r>
                      <a:r>
                        <a:rPr lang="en-US" sz="2800" kern="100">
                          <a:effectLst/>
                        </a:rPr>
                        <a:t>ID</a:t>
                      </a:r>
                      <a:r>
                        <a:rPr lang="zh-CN" sz="2800" kern="100">
                          <a:effectLst/>
                        </a:rPr>
                        <a:t>生成规则，生成后填入</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dirty="0">
                          <a:effectLst/>
                          <a:hlinkClick r:id="rId5" action="ppaction://hlinkfile"/>
                        </a:rPr>
                        <a:t>UC-029</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3182996934"/>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1996748324"/>
              </p:ext>
            </p:extLst>
          </p:nvPr>
        </p:nvGraphicFramePr>
        <p:xfrm>
          <a:off x="133803" y="769441"/>
          <a:ext cx="12027579" cy="367209"/>
        </p:xfrm>
        <a:graphic>
          <a:graphicData uri="http://schemas.openxmlformats.org/drawingml/2006/table">
            <a:tbl>
              <a:tblPr firstRow="1" firstCol="1" bandRow="1">
                <a:tableStyleId>{5C22544A-7EE6-4342-B048-85BDC9FD1C3A}</a:tableStyleId>
              </a:tblPr>
              <a:tblGrid>
                <a:gridCol w="1650758">
                  <a:extLst>
                    <a:ext uri="{9D8B030D-6E8A-4147-A177-3AD203B41FA5}">
                      <a16:colId xmlns:a16="http://schemas.microsoft.com/office/drawing/2014/main" val="3538845239"/>
                    </a:ext>
                  </a:extLst>
                </a:gridCol>
                <a:gridCol w="2215939">
                  <a:extLst>
                    <a:ext uri="{9D8B030D-6E8A-4147-A177-3AD203B41FA5}">
                      <a16:colId xmlns:a16="http://schemas.microsoft.com/office/drawing/2014/main" val="2926389113"/>
                    </a:ext>
                  </a:extLst>
                </a:gridCol>
                <a:gridCol w="2800350">
                  <a:extLst>
                    <a:ext uri="{9D8B030D-6E8A-4147-A177-3AD203B41FA5}">
                      <a16:colId xmlns:a16="http://schemas.microsoft.com/office/drawing/2014/main" val="3451959300"/>
                    </a:ext>
                  </a:extLst>
                </a:gridCol>
                <a:gridCol w="1162050">
                  <a:extLst>
                    <a:ext uri="{9D8B030D-6E8A-4147-A177-3AD203B41FA5}">
                      <a16:colId xmlns:a16="http://schemas.microsoft.com/office/drawing/2014/main" val="2301583452"/>
                    </a:ext>
                  </a:extLst>
                </a:gridCol>
                <a:gridCol w="1919003">
                  <a:extLst>
                    <a:ext uri="{9D8B030D-6E8A-4147-A177-3AD203B41FA5}">
                      <a16:colId xmlns:a16="http://schemas.microsoft.com/office/drawing/2014/main" val="3312197105"/>
                    </a:ext>
                  </a:extLst>
                </a:gridCol>
                <a:gridCol w="2279479">
                  <a:extLst>
                    <a:ext uri="{9D8B030D-6E8A-4147-A177-3AD203B41FA5}">
                      <a16:colId xmlns:a16="http://schemas.microsoft.com/office/drawing/2014/main" val="519368910"/>
                    </a:ext>
                  </a:extLst>
                </a:gridCol>
              </a:tblGrid>
              <a:tr h="367209">
                <a:tc>
                  <a:txBody>
                    <a:bodyPr/>
                    <a:lstStyle/>
                    <a:p>
                      <a:pPr algn="ctr">
                        <a:spcAft>
                          <a:spcPts val="0"/>
                        </a:spcAft>
                      </a:pPr>
                      <a:r>
                        <a:rPr lang="zh-CN" sz="1800" kern="100">
                          <a:effectLst/>
                        </a:rPr>
                        <a:t>数据元素</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数据构成或数据类型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数据长度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数据取值</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用例引用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97810079"/>
                  </a:ext>
                </a:extLst>
              </a:tr>
            </a:tbl>
          </a:graphicData>
        </a:graphic>
      </p:graphicFrame>
    </p:spTree>
    <p:extLst>
      <p:ext uri="{BB962C8B-B14F-4D97-AF65-F5344CB8AC3E}">
        <p14:creationId xmlns:p14="http://schemas.microsoft.com/office/powerpoint/2010/main" val="357195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774039711"/>
              </p:ext>
            </p:extLst>
          </p:nvPr>
        </p:nvGraphicFramePr>
        <p:xfrm>
          <a:off x="164421" y="769441"/>
          <a:ext cx="12027579" cy="554736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1313329">
                  <a:extLst>
                    <a:ext uri="{9D8B030D-6E8A-4147-A177-3AD203B41FA5}">
                      <a16:colId xmlns:a16="http://schemas.microsoft.com/office/drawing/2014/main" val="1636069362"/>
                    </a:ext>
                  </a:extLst>
                </a:gridCol>
                <a:gridCol w="723900">
                  <a:extLst>
                    <a:ext uri="{9D8B030D-6E8A-4147-A177-3AD203B41FA5}">
                      <a16:colId xmlns:a16="http://schemas.microsoft.com/office/drawing/2014/main" val="1007170182"/>
                    </a:ext>
                  </a:extLst>
                </a:gridCol>
                <a:gridCol w="3854618">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1048764">
                <a:tc>
                  <a:txBody>
                    <a:bodyPr/>
                    <a:lstStyle/>
                    <a:p>
                      <a:pPr marL="0" algn="l" defTabSz="914400" rtl="0" eaLnBrk="1" latinLnBrk="0" hangingPunct="1">
                        <a:spcAft>
                          <a:spcPts val="0"/>
                        </a:spcAft>
                      </a:pPr>
                      <a:r>
                        <a:rPr lang="zh-CN" sz="2800" b="1" kern="100" dirty="0">
                          <a:solidFill>
                            <a:schemeClr val="bg1"/>
                          </a:solidFill>
                          <a:effectLst/>
                          <a:latin typeface="+mn-lt"/>
                          <a:ea typeface="+mn-ea"/>
                          <a:cs typeface="+mn-cs"/>
                        </a:rPr>
                        <a:t>渔具店位置</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渔具店的实际地址</a:t>
                      </a:r>
                    </a:p>
                  </a:txBody>
                  <a:tcPr marL="28255" marR="28255" marT="0" marB="0"/>
                </a:tc>
                <a:tc>
                  <a:txBody>
                    <a:bodyPr/>
                    <a:lstStyle/>
                    <a:p>
                      <a:pPr marL="0" algn="l" defTabSz="914400" rtl="0" eaLnBrk="1" latinLnBrk="0" hangingPunct="1">
                        <a:spcAft>
                          <a:spcPts val="0"/>
                        </a:spcAft>
                      </a:pPr>
                      <a:r>
                        <a:rPr lang="zh-CN" sz="2800" b="0" kern="10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a:solidFill>
                            <a:schemeClr val="dk1"/>
                          </a:solidFill>
                          <a:effectLst/>
                          <a:latin typeface="+mn-lt"/>
                          <a:ea typeface="+mn-ea"/>
                          <a:cs typeface="+mn-cs"/>
                        </a:rPr>
                        <a:t>100</a:t>
                      </a:r>
                      <a:endParaRPr lang="zh-CN" sz="2800" b="0" kern="10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用户在地图选择或手动输入钓点在地图上的具体地址，作为对地理位置的补充，只能包含汉字、字母和数字。</a:t>
                      </a:r>
                    </a:p>
                  </a:txBody>
                  <a:tcPr marL="28255" marR="28255" marT="0" marB="0"/>
                </a:tc>
                <a:tc>
                  <a:txBody>
                    <a:bodyPr/>
                    <a:lstStyle/>
                    <a:p>
                      <a:pPr marL="0" algn="l" defTabSz="914400" rtl="0" eaLnBrk="1" latinLnBrk="0" hangingPunct="1">
                        <a:spcAft>
                          <a:spcPts val="0"/>
                        </a:spcAft>
                      </a:pPr>
                      <a:r>
                        <a:rPr lang="en-US" sz="2800" kern="100">
                          <a:solidFill>
                            <a:schemeClr val="dk1"/>
                          </a:solidFill>
                          <a:effectLst/>
                          <a:latin typeface="+mn-lt"/>
                          <a:ea typeface="+mn-ea"/>
                          <a:cs typeface="+mn-cs"/>
                          <a:hlinkClick r:id="rId3" action="ppaction://hlinkfile"/>
                        </a:rPr>
                        <a:t>UC-006</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4" action="ppaction://hlinkfile"/>
                        </a:rPr>
                        <a:t>UC-007</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5" action="ppaction://hlinkfile"/>
                        </a:rPr>
                        <a:t>UC-029</a:t>
                      </a:r>
                      <a:endParaRPr lang="zh-CN" sz="2800" kern="10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457840590"/>
                  </a:ext>
                </a:extLst>
              </a:tr>
              <a:tr h="262191">
                <a:tc>
                  <a:txBody>
                    <a:bodyPr/>
                    <a:lstStyle/>
                    <a:p>
                      <a:pPr marL="0" algn="l" defTabSz="914400" rtl="0" eaLnBrk="1" latinLnBrk="0" hangingPunct="1">
                        <a:spcAft>
                          <a:spcPts val="0"/>
                        </a:spcAft>
                      </a:pPr>
                      <a:r>
                        <a:rPr lang="zh-CN" sz="2800" b="1" kern="100">
                          <a:solidFill>
                            <a:schemeClr val="bg1"/>
                          </a:solidFill>
                          <a:effectLst/>
                          <a:latin typeface="+mn-lt"/>
                          <a:ea typeface="+mn-ea"/>
                          <a:cs typeface="+mn-cs"/>
                        </a:rPr>
                        <a:t>渔具店名称</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渔具店的名字</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a:solidFill>
                            <a:schemeClr val="dk1"/>
                          </a:solidFill>
                          <a:effectLst/>
                          <a:latin typeface="+mn-lt"/>
                          <a:ea typeface="+mn-ea"/>
                          <a:cs typeface="+mn-cs"/>
                        </a:rPr>
                        <a:t>50</a:t>
                      </a:r>
                      <a:endParaRPr lang="zh-CN" sz="2800" b="0" kern="10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渔具店的店名</a:t>
                      </a:r>
                    </a:p>
                  </a:txBody>
                  <a:tcPr marL="28255" marR="28255" marT="0" marB="0"/>
                </a:tc>
                <a:tc>
                  <a:txBody>
                    <a:bodyPr/>
                    <a:lstStyle/>
                    <a:p>
                      <a:pPr marL="0" algn="l" defTabSz="914400" rtl="0" eaLnBrk="1" latinLnBrk="0" hangingPunct="1">
                        <a:spcAft>
                          <a:spcPts val="0"/>
                        </a:spcAft>
                      </a:pPr>
                      <a:r>
                        <a:rPr lang="en-US" sz="2800" kern="100">
                          <a:solidFill>
                            <a:schemeClr val="dk1"/>
                          </a:solidFill>
                          <a:effectLst/>
                          <a:latin typeface="+mn-lt"/>
                          <a:ea typeface="+mn-ea"/>
                          <a:cs typeface="+mn-cs"/>
                          <a:hlinkClick r:id="rId3" action="ppaction://hlinkfile"/>
                        </a:rPr>
                        <a:t>UC-006</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4" action="ppaction://hlinkfile"/>
                        </a:rPr>
                        <a:t>UC-007</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5" action="ppaction://hlinkfile"/>
                        </a:rPr>
                        <a:t>UC-029</a:t>
                      </a:r>
                      <a:endParaRPr lang="zh-CN" sz="2800" kern="10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807618031"/>
                  </a:ext>
                </a:extLst>
              </a:tr>
              <a:tr h="961368">
                <a:tc>
                  <a:txBody>
                    <a:bodyPr/>
                    <a:lstStyle/>
                    <a:p>
                      <a:pPr marL="0" algn="l" defTabSz="914400" rtl="0" eaLnBrk="1" latinLnBrk="0" hangingPunct="1">
                        <a:spcAft>
                          <a:spcPts val="0"/>
                        </a:spcAft>
                      </a:pPr>
                      <a:r>
                        <a:rPr lang="zh-CN" sz="2800" b="1" kern="100" dirty="0">
                          <a:solidFill>
                            <a:schemeClr val="bg1"/>
                          </a:solidFill>
                          <a:effectLst/>
                          <a:latin typeface="+mn-lt"/>
                          <a:ea typeface="+mn-ea"/>
                          <a:cs typeface="+mn-cs"/>
                        </a:rPr>
                        <a:t>渔具店联系电话</a:t>
                      </a:r>
                    </a:p>
                  </a:txBody>
                  <a:tcPr marL="28255" marR="28255" marT="0" marB="0"/>
                </a:tc>
                <a:tc>
                  <a:txBody>
                    <a:bodyPr/>
                    <a:lstStyle/>
                    <a:p>
                      <a:pPr marL="0" algn="l" defTabSz="914400" rtl="0" eaLnBrk="1" latinLnBrk="0" hangingPunct="1">
                        <a:spcAft>
                          <a:spcPts val="0"/>
                        </a:spcAft>
                      </a:pPr>
                      <a:r>
                        <a:rPr lang="zh-CN" sz="2800" b="0" kern="100">
                          <a:solidFill>
                            <a:schemeClr val="dk1"/>
                          </a:solidFill>
                          <a:effectLst/>
                          <a:latin typeface="+mn-lt"/>
                          <a:ea typeface="+mn-ea"/>
                          <a:cs typeface="+mn-cs"/>
                        </a:rPr>
                        <a:t>渔具店的电话</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dirty="0">
                          <a:solidFill>
                            <a:schemeClr val="dk1"/>
                          </a:solidFill>
                          <a:effectLst/>
                          <a:latin typeface="+mn-lt"/>
                          <a:ea typeface="+mn-ea"/>
                          <a:cs typeface="+mn-cs"/>
                        </a:rPr>
                        <a:t>11</a:t>
                      </a:r>
                      <a:endParaRPr lang="zh-CN" sz="2800" b="0" kern="100" dirty="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en-US" sz="2800" b="0" kern="100" dirty="0">
                          <a:solidFill>
                            <a:schemeClr val="dk1"/>
                          </a:solidFill>
                          <a:effectLst/>
                          <a:latin typeface="+mn-lt"/>
                          <a:ea typeface="+mn-ea"/>
                          <a:cs typeface="+mn-cs"/>
                        </a:rPr>
                        <a:t>AAA-BBBB-CCCC</a:t>
                      </a:r>
                      <a:endParaRPr lang="zh-CN" sz="2800" b="0" kern="100" dirty="0">
                        <a:solidFill>
                          <a:schemeClr val="dk1"/>
                        </a:solidFill>
                        <a:effectLst/>
                        <a:latin typeface="+mn-lt"/>
                        <a:ea typeface="+mn-ea"/>
                        <a:cs typeface="+mn-cs"/>
                      </a:endParaRPr>
                    </a:p>
                    <a:p>
                      <a:pPr marL="0" algn="l" defTabSz="914400" rtl="0" eaLnBrk="1" latinLnBrk="0" hangingPunct="1">
                        <a:spcAft>
                          <a:spcPts val="0"/>
                        </a:spcAft>
                      </a:pPr>
                      <a:r>
                        <a:rPr lang="en-US" sz="2800" b="0" kern="100" dirty="0">
                          <a:solidFill>
                            <a:schemeClr val="dk1"/>
                          </a:solidFill>
                          <a:effectLst/>
                          <a:latin typeface="+mn-lt"/>
                          <a:ea typeface="+mn-ea"/>
                          <a:cs typeface="+mn-cs"/>
                        </a:rPr>
                        <a:t>AAA</a:t>
                      </a:r>
                      <a:r>
                        <a:rPr lang="zh-CN" sz="2800" b="0" kern="100" dirty="0">
                          <a:solidFill>
                            <a:schemeClr val="dk1"/>
                          </a:solidFill>
                          <a:effectLst/>
                          <a:latin typeface="+mn-lt"/>
                          <a:ea typeface="+mn-ea"/>
                          <a:cs typeface="+mn-cs"/>
                        </a:rPr>
                        <a:t>代表运营商</a:t>
                      </a:r>
                    </a:p>
                    <a:p>
                      <a:pPr marL="0" algn="l" defTabSz="914400" rtl="0" eaLnBrk="1" latinLnBrk="0" hangingPunct="1">
                        <a:spcAft>
                          <a:spcPts val="0"/>
                        </a:spcAft>
                      </a:pPr>
                      <a:r>
                        <a:rPr lang="en-US" sz="2800" b="0" kern="100" dirty="0">
                          <a:solidFill>
                            <a:schemeClr val="dk1"/>
                          </a:solidFill>
                          <a:effectLst/>
                          <a:latin typeface="+mn-lt"/>
                          <a:ea typeface="+mn-ea"/>
                          <a:cs typeface="+mn-cs"/>
                        </a:rPr>
                        <a:t>BBBB</a:t>
                      </a:r>
                      <a:r>
                        <a:rPr lang="zh-CN" sz="2800" b="0" kern="100" dirty="0">
                          <a:solidFill>
                            <a:schemeClr val="dk1"/>
                          </a:solidFill>
                          <a:effectLst/>
                          <a:latin typeface="+mn-lt"/>
                          <a:ea typeface="+mn-ea"/>
                          <a:cs typeface="+mn-cs"/>
                        </a:rPr>
                        <a:t>代表归属地城市</a:t>
                      </a:r>
                    </a:p>
                    <a:p>
                      <a:pPr marL="0" algn="l" defTabSz="914400" rtl="0" eaLnBrk="1" latinLnBrk="0" hangingPunct="1">
                        <a:spcAft>
                          <a:spcPts val="0"/>
                        </a:spcAft>
                      </a:pPr>
                      <a:r>
                        <a:rPr lang="en-US" sz="2800" b="0" kern="100" dirty="0">
                          <a:solidFill>
                            <a:schemeClr val="dk1"/>
                          </a:solidFill>
                          <a:effectLst/>
                          <a:latin typeface="+mn-lt"/>
                          <a:ea typeface="+mn-ea"/>
                          <a:cs typeface="+mn-cs"/>
                        </a:rPr>
                        <a:t>CCCC</a:t>
                      </a:r>
                      <a:r>
                        <a:rPr lang="zh-CN" sz="2800" b="0" kern="100" dirty="0">
                          <a:solidFill>
                            <a:schemeClr val="dk1"/>
                          </a:solidFill>
                          <a:effectLst/>
                          <a:latin typeface="+mn-lt"/>
                          <a:ea typeface="+mn-ea"/>
                          <a:cs typeface="+mn-cs"/>
                        </a:rPr>
                        <a:t>代表客户号码（尾号）</a:t>
                      </a:r>
                    </a:p>
                  </a:txBody>
                  <a:tcPr marL="28255" marR="28255" marT="0" marB="0"/>
                </a:tc>
                <a:tc>
                  <a:txBody>
                    <a:bodyPr/>
                    <a:lstStyle/>
                    <a:p>
                      <a:pPr marL="0" algn="l" defTabSz="914400" rtl="0" eaLnBrk="1" latinLnBrk="0" hangingPunct="1">
                        <a:spcAft>
                          <a:spcPts val="0"/>
                        </a:spcAft>
                      </a:pPr>
                      <a:r>
                        <a:rPr lang="en-US" sz="2800" kern="100" dirty="0">
                          <a:solidFill>
                            <a:schemeClr val="dk1"/>
                          </a:solidFill>
                          <a:effectLst/>
                          <a:latin typeface="+mn-lt"/>
                          <a:ea typeface="+mn-ea"/>
                          <a:cs typeface="+mn-cs"/>
                          <a:hlinkClick r:id="rId3" action="ppaction://hlinkfile"/>
                        </a:rPr>
                        <a:t>UC-006</a:t>
                      </a:r>
                      <a:endParaRPr lang="zh-CN" sz="2800" kern="100" dirty="0">
                        <a:solidFill>
                          <a:schemeClr val="dk1"/>
                        </a:solidFill>
                        <a:effectLst/>
                        <a:latin typeface="+mn-lt"/>
                        <a:ea typeface="+mn-ea"/>
                        <a:cs typeface="+mn-cs"/>
                      </a:endParaRPr>
                    </a:p>
                    <a:p>
                      <a:pPr marL="0" algn="l" defTabSz="914400" rtl="0" eaLnBrk="1" latinLnBrk="0" hangingPunct="1">
                        <a:spcAft>
                          <a:spcPts val="0"/>
                        </a:spcAft>
                      </a:pPr>
                      <a:r>
                        <a:rPr lang="en-US" sz="2800" kern="100" dirty="0">
                          <a:solidFill>
                            <a:schemeClr val="dk1"/>
                          </a:solidFill>
                          <a:effectLst/>
                          <a:latin typeface="+mn-lt"/>
                          <a:ea typeface="+mn-ea"/>
                          <a:cs typeface="+mn-cs"/>
                          <a:hlinkClick r:id="rId4" action="ppaction://hlinkfile"/>
                        </a:rPr>
                        <a:t>UC-007</a:t>
                      </a:r>
                      <a:endParaRPr lang="zh-CN" sz="2800" kern="100" dirty="0">
                        <a:solidFill>
                          <a:schemeClr val="dk1"/>
                        </a:solidFill>
                        <a:effectLst/>
                        <a:latin typeface="+mn-lt"/>
                        <a:ea typeface="+mn-ea"/>
                        <a:cs typeface="+mn-cs"/>
                      </a:endParaRPr>
                    </a:p>
                    <a:p>
                      <a:pPr marL="0" algn="l" defTabSz="914400" rtl="0" eaLnBrk="1" latinLnBrk="0" hangingPunct="1">
                        <a:spcAft>
                          <a:spcPts val="0"/>
                        </a:spcAft>
                      </a:pPr>
                      <a:r>
                        <a:rPr lang="en-US" sz="2800" kern="100" dirty="0">
                          <a:solidFill>
                            <a:schemeClr val="dk1"/>
                          </a:solidFill>
                          <a:effectLst/>
                          <a:latin typeface="+mn-lt"/>
                          <a:ea typeface="+mn-ea"/>
                          <a:cs typeface="+mn-cs"/>
                          <a:hlinkClick r:id="rId5" action="ppaction://hlinkfile"/>
                        </a:rPr>
                        <a:t>UC-029</a:t>
                      </a:r>
                      <a:endParaRPr lang="zh-CN" sz="2800" kern="100" dirty="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124057102"/>
                  </a:ext>
                </a:extLst>
              </a:tr>
            </a:tbl>
          </a:graphicData>
        </a:graphic>
      </p:graphicFrame>
    </p:spTree>
    <p:extLst>
      <p:ext uri="{BB962C8B-B14F-4D97-AF65-F5344CB8AC3E}">
        <p14:creationId xmlns:p14="http://schemas.microsoft.com/office/powerpoint/2010/main" val="384620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4169062927"/>
              </p:ext>
            </p:extLst>
          </p:nvPr>
        </p:nvGraphicFramePr>
        <p:xfrm>
          <a:off x="82663" y="1036632"/>
          <a:ext cx="12027579" cy="512064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1237129">
                  <a:extLst>
                    <a:ext uri="{9D8B030D-6E8A-4147-A177-3AD203B41FA5}">
                      <a16:colId xmlns:a16="http://schemas.microsoft.com/office/drawing/2014/main" val="1636069362"/>
                    </a:ext>
                  </a:extLst>
                </a:gridCol>
                <a:gridCol w="876300">
                  <a:extLst>
                    <a:ext uri="{9D8B030D-6E8A-4147-A177-3AD203B41FA5}">
                      <a16:colId xmlns:a16="http://schemas.microsoft.com/office/drawing/2014/main" val="1007170182"/>
                    </a:ext>
                  </a:extLst>
                </a:gridCol>
                <a:gridCol w="3778418">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262191">
                <a:tc>
                  <a:txBody>
                    <a:bodyPr/>
                    <a:lstStyle/>
                    <a:p>
                      <a:pPr algn="l">
                        <a:spcAft>
                          <a:spcPts val="0"/>
                        </a:spcAft>
                      </a:pPr>
                      <a:r>
                        <a:rPr lang="zh-CN" sz="2800" b="1" kern="100" dirty="0">
                          <a:solidFill>
                            <a:schemeClr val="bg1"/>
                          </a:solidFill>
                          <a:effectLst/>
                        </a:rPr>
                        <a:t>渔具店介绍</a:t>
                      </a:r>
                      <a:endParaRPr lang="zh-CN" sz="28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渔具店的详细介绍</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字符串</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500</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 </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a:effectLst/>
                          <a:hlinkClick r:id="rId3" action="ppaction://hlinkfile"/>
                        </a:rPr>
                        <a:t>UC-006</a:t>
                      </a:r>
                      <a:endParaRPr lang="zh-CN" sz="2800" kern="100">
                        <a:effectLst/>
                      </a:endParaRPr>
                    </a:p>
                    <a:p>
                      <a:pPr algn="l">
                        <a:spcAft>
                          <a:spcPts val="0"/>
                        </a:spcAft>
                      </a:pPr>
                      <a:r>
                        <a:rPr lang="en-US" sz="2800" u="sng" kern="100">
                          <a:effectLst/>
                          <a:hlinkClick r:id="rId4" action="ppaction://hlinkfile"/>
                        </a:rPr>
                        <a:t>UC-007</a:t>
                      </a:r>
                      <a:endParaRPr lang="zh-CN" sz="2800" kern="100">
                        <a:effectLst/>
                      </a:endParaRPr>
                    </a:p>
                    <a:p>
                      <a:pPr algn="l">
                        <a:spcAft>
                          <a:spcPts val="0"/>
                        </a:spcAft>
                      </a:pPr>
                      <a:r>
                        <a:rPr lang="en-US" sz="2800" u="sng" kern="100">
                          <a:effectLst/>
                          <a:hlinkClick r:id="rId5" action="ppaction://hlinkfile"/>
                        </a:rPr>
                        <a:t>UC-029</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284050545"/>
                  </a:ext>
                </a:extLst>
              </a:tr>
              <a:tr h="1573147">
                <a:tc>
                  <a:txBody>
                    <a:bodyPr/>
                    <a:lstStyle/>
                    <a:p>
                      <a:pPr algn="l">
                        <a:spcAft>
                          <a:spcPts val="0"/>
                        </a:spcAft>
                      </a:pPr>
                      <a:r>
                        <a:rPr lang="zh-CN" sz="2800" b="1" kern="100">
                          <a:solidFill>
                            <a:schemeClr val="bg1"/>
                          </a:solidFill>
                          <a:effectLst/>
                        </a:rPr>
                        <a:t>渔具店可见性</a:t>
                      </a:r>
                      <a:endParaRPr lang="zh-CN" sz="280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用户创建的渔具店对其他用户的可见性</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字符串</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20</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根据用户创建时的选择填入。分为以下三级：</a:t>
                      </a:r>
                    </a:p>
                    <a:p>
                      <a:pPr algn="l">
                        <a:spcAft>
                          <a:spcPts val="0"/>
                        </a:spcAft>
                      </a:pPr>
                      <a:r>
                        <a:rPr lang="zh-CN" sz="2800" b="0" kern="100" dirty="0">
                          <a:solidFill>
                            <a:schemeClr val="tx1">
                              <a:lumMod val="85000"/>
                              <a:lumOff val="15000"/>
                            </a:schemeClr>
                          </a:solidFill>
                          <a:effectLst/>
                        </a:rPr>
                        <a:t>第一级：仅自己可见</a:t>
                      </a:r>
                    </a:p>
                    <a:p>
                      <a:pPr algn="l">
                        <a:spcAft>
                          <a:spcPts val="0"/>
                        </a:spcAft>
                      </a:pPr>
                      <a:r>
                        <a:rPr lang="zh-CN" sz="2800" b="0" kern="100" dirty="0">
                          <a:solidFill>
                            <a:schemeClr val="tx1">
                              <a:lumMod val="85000"/>
                              <a:lumOff val="15000"/>
                            </a:schemeClr>
                          </a:solidFill>
                          <a:effectLst/>
                        </a:rPr>
                        <a:t>第二级：仅好友可见</a:t>
                      </a:r>
                    </a:p>
                    <a:p>
                      <a:pPr algn="l">
                        <a:spcAft>
                          <a:spcPts val="0"/>
                        </a:spcAft>
                      </a:pPr>
                      <a:r>
                        <a:rPr lang="zh-CN" sz="2800" b="0" kern="100" dirty="0">
                          <a:solidFill>
                            <a:schemeClr val="tx1">
                              <a:lumMod val="85000"/>
                              <a:lumOff val="15000"/>
                            </a:schemeClr>
                          </a:solidFill>
                          <a:effectLst/>
                        </a:rPr>
                        <a:t>第三级：所有人可见</a:t>
                      </a:r>
                    </a:p>
                    <a:p>
                      <a:pPr algn="l">
                        <a:spcAft>
                          <a:spcPts val="0"/>
                        </a:spcAft>
                      </a:pPr>
                      <a:r>
                        <a:rPr lang="zh-CN" sz="2800" b="0" kern="100" dirty="0">
                          <a:solidFill>
                            <a:schemeClr val="tx1">
                              <a:lumMod val="85000"/>
                              <a:lumOff val="15000"/>
                            </a:schemeClr>
                          </a:solidFill>
                          <a:effectLst/>
                        </a:rPr>
                        <a:t>每一级都包含该级以上的可见性</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a:effectLst/>
                          <a:hlinkClick r:id="rId3" action="ppaction://hlinkfile"/>
                        </a:rPr>
                        <a:t>UC-006</a:t>
                      </a:r>
                      <a:endParaRPr lang="zh-CN" sz="2800" kern="100">
                        <a:effectLst/>
                      </a:endParaRPr>
                    </a:p>
                    <a:p>
                      <a:pPr algn="l">
                        <a:spcAft>
                          <a:spcPts val="0"/>
                        </a:spcAft>
                      </a:pPr>
                      <a:r>
                        <a:rPr lang="en-US" sz="2800" u="sng" kern="100">
                          <a:effectLst/>
                          <a:hlinkClick r:id="rId4" action="ppaction://hlinkfile"/>
                        </a:rPr>
                        <a:t>UC-007</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820667413"/>
                  </a:ext>
                </a:extLst>
              </a:tr>
              <a:tr h="436986">
                <a:tc>
                  <a:txBody>
                    <a:bodyPr/>
                    <a:lstStyle/>
                    <a:p>
                      <a:pPr algn="l">
                        <a:spcAft>
                          <a:spcPts val="0"/>
                        </a:spcAft>
                      </a:pPr>
                      <a:r>
                        <a:rPr lang="zh-CN" sz="2800" b="1" kern="100" dirty="0">
                          <a:solidFill>
                            <a:schemeClr val="bg1"/>
                          </a:solidFill>
                          <a:effectLst/>
                        </a:rPr>
                        <a:t>渔具店照片</a:t>
                      </a:r>
                      <a:endParaRPr lang="zh-CN" sz="28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渔具店的店面图或者环境图</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altLang="en-US" sz="2800" b="0" kern="100" dirty="0" smtClean="0">
                          <a:solidFill>
                            <a:schemeClr val="tx1">
                              <a:lumMod val="85000"/>
                              <a:lumOff val="15000"/>
                            </a:schemeClr>
                          </a:solidFill>
                          <a:effectLst/>
                          <a:latin typeface="+mn-lt"/>
                          <a:ea typeface="+mn-ea"/>
                          <a:cs typeface="+mn-cs"/>
                        </a:rPr>
                        <a:t>字符串</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dirty="0" smtClean="0">
                          <a:solidFill>
                            <a:schemeClr val="tx1">
                              <a:lumMod val="85000"/>
                              <a:lumOff val="15000"/>
                            </a:schemeClr>
                          </a:solidFill>
                          <a:effectLst/>
                        </a:rPr>
                        <a:t>500</a:t>
                      </a:r>
                      <a:r>
                        <a:rPr lang="en-US" sz="2800" b="0" kern="100" dirty="0">
                          <a:solidFill>
                            <a:schemeClr val="tx1">
                              <a:lumMod val="85000"/>
                              <a:lumOff val="15000"/>
                            </a:schemeClr>
                          </a:solidFill>
                          <a:effectLst/>
                        </a:rPr>
                        <a:t> </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用户现场拍照或者从相册选取照片上传</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dirty="0">
                          <a:effectLst/>
                          <a:hlinkClick r:id="rId3" action="ppaction://hlinkfile"/>
                        </a:rPr>
                        <a:t>UC-006</a:t>
                      </a:r>
                      <a:endParaRPr lang="zh-CN" sz="2800" kern="100" dirty="0">
                        <a:effectLst/>
                      </a:endParaRPr>
                    </a:p>
                    <a:p>
                      <a:pPr algn="l">
                        <a:spcAft>
                          <a:spcPts val="0"/>
                        </a:spcAft>
                      </a:pPr>
                      <a:r>
                        <a:rPr lang="en-US" sz="2800" u="sng" kern="100" dirty="0">
                          <a:effectLst/>
                          <a:hlinkClick r:id="rId4" action="ppaction://hlinkfile"/>
                        </a:rPr>
                        <a:t>UC-007</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2938851706"/>
                  </a:ext>
                </a:extLst>
              </a:tr>
            </a:tbl>
          </a:graphicData>
        </a:graphic>
      </p:graphicFrame>
    </p:spTree>
    <p:extLst>
      <p:ext uri="{BB962C8B-B14F-4D97-AF65-F5344CB8AC3E}">
        <p14:creationId xmlns:p14="http://schemas.microsoft.com/office/powerpoint/2010/main" val="84319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en-US" altLang="zh-CN" sz="4400" b="1" dirty="0" smtClean="0">
                <a:latin typeface="微软雅黑" panose="020B0503020204020204" pitchFamily="34" charset="-122"/>
                <a:ea typeface="微软雅黑" panose="020B0503020204020204" pitchFamily="34" charset="-122"/>
              </a:rPr>
              <a:t>E-R</a:t>
            </a:r>
            <a:r>
              <a:rPr lang="zh-CN" altLang="en-US" sz="4400" b="1" dirty="0" smtClean="0">
                <a:latin typeface="微软雅黑" panose="020B0503020204020204" pitchFamily="34" charset="-122"/>
                <a:ea typeface="微软雅黑" panose="020B0503020204020204" pitchFamily="34" charset="-122"/>
              </a:rPr>
              <a:t>图</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1828" y="902182"/>
            <a:ext cx="10325100" cy="5600700"/>
          </a:xfrm>
          <a:prstGeom prst="rect">
            <a:avLst/>
          </a:prstGeom>
          <a:ln>
            <a:solidFill>
              <a:srgbClr val="000000"/>
            </a:solidFill>
          </a:ln>
        </p:spPr>
      </p:pic>
      <p:pic>
        <p:nvPicPr>
          <p:cNvPr id="2" name="图片 1"/>
          <p:cNvPicPr>
            <a:picLocks noChangeAspect="1"/>
          </p:cNvPicPr>
          <p:nvPr/>
        </p:nvPicPr>
        <p:blipFill>
          <a:blip r:embed="rId4"/>
          <a:stretch>
            <a:fillRect/>
          </a:stretch>
        </p:blipFill>
        <p:spPr>
          <a:xfrm>
            <a:off x="885682" y="920990"/>
            <a:ext cx="10260048" cy="5581891"/>
          </a:xfrm>
          <a:prstGeom prst="rect">
            <a:avLst/>
          </a:prstGeom>
          <a:ln>
            <a:solidFill>
              <a:srgbClr val="000000"/>
            </a:solidFill>
          </a:ln>
        </p:spPr>
      </p:pic>
    </p:spTree>
    <p:extLst>
      <p:ext uri="{BB962C8B-B14F-4D97-AF65-F5344CB8AC3E}">
        <p14:creationId xmlns:p14="http://schemas.microsoft.com/office/powerpoint/2010/main" val="341597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latin typeface="微软雅黑" panose="020B0503020204020204" pitchFamily="34" charset="-122"/>
                <a:ea typeface="微软雅黑" panose="020B0503020204020204" pitchFamily="34" charset="-122"/>
              </a:rPr>
              <a:t>[7]</a:t>
            </a:r>
            <a:endParaRPr lang="zh-CN" altLang="en-US" b="1" dirty="0">
              <a:latin typeface="微软雅黑" panose="020B0503020204020204" pitchFamily="34" charset="-122"/>
              <a:ea typeface="微软雅黑" panose="020B0503020204020204" pitchFamily="34" charset="-122"/>
            </a:endParaRPr>
          </a:p>
        </p:txBody>
      </p:sp>
      <p:sp>
        <p:nvSpPr>
          <p:cNvPr id="17" name="文本框 4"/>
          <p:cNvSpPr txBox="1">
            <a:spLocks noChangeArrowheads="1"/>
          </p:cNvSpPr>
          <p:nvPr/>
        </p:nvSpPr>
        <p:spPr bwMode="auto">
          <a:xfrm>
            <a:off x="1051156" y="1876402"/>
            <a:ext cx="10595054"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6600" b="1" dirty="0" smtClean="0">
                <a:solidFill>
                  <a:prstClr val="black"/>
                </a:solidFill>
                <a:latin typeface="微软雅黑" panose="020B0503020204020204" pitchFamily="34" charset="-122"/>
                <a:ea typeface="微软雅黑" panose="020B0503020204020204" pitchFamily="34" charset="-122"/>
              </a:rPr>
              <a:t>测试</a:t>
            </a:r>
            <a:r>
              <a:rPr lang="zh-CN" altLang="en-US" sz="6600" b="1" dirty="0">
                <a:solidFill>
                  <a:prstClr val="black"/>
                </a:solidFill>
                <a:latin typeface="微软雅黑" panose="020B0503020204020204" pitchFamily="34" charset="-122"/>
                <a:ea typeface="微软雅黑" panose="020B0503020204020204" pitchFamily="34" charset="-122"/>
              </a:rPr>
              <a:t>用例</a:t>
            </a:r>
            <a:r>
              <a:rPr lang="zh-CN" altLang="en-US" sz="6600" b="1" dirty="0" smtClean="0">
                <a:solidFill>
                  <a:prstClr val="black"/>
                </a:solidFill>
                <a:latin typeface="微软雅黑" panose="020B0503020204020204" pitchFamily="34" charset="-122"/>
                <a:ea typeface="微软雅黑" panose="020B0503020204020204" pitchFamily="34" charset="-122"/>
              </a:rPr>
              <a:t>编写原则：</a:t>
            </a:r>
            <a:endParaRPr lang="en-US" altLang="zh-CN" sz="6600" b="1" dirty="0" smtClean="0">
              <a:solidFill>
                <a:prstClr val="black"/>
              </a:solidFill>
              <a:latin typeface="微软雅黑" panose="020B0503020204020204" pitchFamily="34" charset="-122"/>
              <a:ea typeface="微软雅黑" panose="020B0503020204020204" pitchFamily="34" charset="-122"/>
            </a:endParaRPr>
          </a:p>
          <a:p>
            <a:pPr algn="ctr">
              <a:lnSpc>
                <a:spcPct val="100000"/>
              </a:lnSpc>
              <a:spcBef>
                <a:spcPct val="0"/>
              </a:spcBef>
              <a:buFontTx/>
              <a:buNone/>
            </a:pPr>
            <a:r>
              <a:rPr lang="zh-CN" altLang="en-US" sz="6600" b="1" dirty="0">
                <a:solidFill>
                  <a:prstClr val="black"/>
                </a:solidFill>
                <a:latin typeface="微软雅黑" panose="020B0503020204020204" pitchFamily="34" charset="-122"/>
                <a:ea typeface="微软雅黑" panose="020B0503020204020204" pitchFamily="34" charset="-122"/>
              </a:rPr>
              <a:t>黑</a:t>
            </a:r>
            <a:r>
              <a:rPr lang="zh-CN" altLang="en-US" sz="6600" b="1" dirty="0" smtClean="0">
                <a:solidFill>
                  <a:prstClr val="black"/>
                </a:solidFill>
                <a:latin typeface="微软雅黑" panose="020B0503020204020204" pitchFamily="34" charset="-122"/>
                <a:ea typeface="微软雅黑" panose="020B0503020204020204" pitchFamily="34" charset="-122"/>
              </a:rPr>
              <a:t>盒测试</a:t>
            </a:r>
            <a:r>
              <a:rPr lang="en-US" altLang="zh-CN" sz="6600" b="1" dirty="0" smtClean="0">
                <a:solidFill>
                  <a:prstClr val="black"/>
                </a:solidFill>
                <a:latin typeface="微软雅黑" panose="020B0503020204020204" pitchFamily="34" charset="-122"/>
                <a:ea typeface="微软雅黑" panose="020B0503020204020204" pitchFamily="34" charset="-122"/>
              </a:rPr>
              <a:t>——</a:t>
            </a:r>
            <a:r>
              <a:rPr lang="zh-CN" altLang="en-US" sz="6600" b="1" dirty="0" smtClean="0">
                <a:solidFill>
                  <a:prstClr val="black"/>
                </a:solidFill>
                <a:latin typeface="微软雅黑" panose="020B0503020204020204" pitchFamily="34" charset="-122"/>
                <a:ea typeface="微软雅黑" panose="020B0503020204020204" pitchFamily="34" charset="-122"/>
              </a:rPr>
              <a:t>等价类测试</a:t>
            </a:r>
            <a:endParaRPr lang="en-US" altLang="zh-CN" sz="6600" b="1" dirty="0" smtClean="0">
              <a:solidFill>
                <a:prstClr val="black"/>
              </a:solidFill>
              <a:latin typeface="微软雅黑" panose="020B0503020204020204" pitchFamily="34" charset="-122"/>
              <a:ea typeface="微软雅黑" panose="020B0503020204020204" pitchFamily="34" charset="-122"/>
            </a:endParaRPr>
          </a:p>
          <a:p>
            <a:pPr algn="ctr">
              <a:lnSpc>
                <a:spcPct val="100000"/>
              </a:lnSpc>
              <a:spcBef>
                <a:spcPct val="0"/>
              </a:spcBef>
              <a:buFontTx/>
              <a:buNone/>
            </a:pPr>
            <a:r>
              <a:rPr lang="en-US" altLang="zh-CN" sz="6600" b="1" dirty="0" smtClean="0">
                <a:solidFill>
                  <a:prstClr val="black"/>
                </a:solidFill>
                <a:latin typeface="微软雅黑" panose="020B0503020204020204" pitchFamily="34" charset="-122"/>
                <a:ea typeface="微软雅黑" panose="020B0503020204020204" pitchFamily="34" charset="-122"/>
              </a:rPr>
              <a:t>						</a:t>
            </a:r>
            <a:r>
              <a:rPr lang="zh-CN" altLang="en-US" sz="6600" b="1" dirty="0" smtClean="0">
                <a:solidFill>
                  <a:prstClr val="black"/>
                </a:solidFill>
                <a:latin typeface="微软雅黑" panose="020B0503020204020204" pitchFamily="34" charset="-122"/>
                <a:ea typeface="微软雅黑" panose="020B0503020204020204" pitchFamily="34" charset="-122"/>
              </a:rPr>
              <a:t>边界值测试</a:t>
            </a:r>
            <a:endParaRPr lang="zh-CN" altLang="en-US" sz="4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8533626" y="89232"/>
            <a:ext cx="3658374" cy="523220"/>
          </a:xfrm>
          <a:prstGeom prst="rect">
            <a:avLst/>
          </a:prstGeom>
          <a:noFill/>
        </p:spPr>
        <p:txBody>
          <a:bodyPr wrap="none" rtlCol="0">
            <a:spAutoFit/>
          </a:bodyPr>
          <a:lstStyle/>
          <a:p>
            <a:r>
              <a:rPr lang="zh-CN" altLang="en-US" sz="2800" dirty="0" smtClean="0"/>
              <a:t>测试用例个数：</a:t>
            </a:r>
            <a:r>
              <a:rPr lang="en-US" altLang="zh-CN" sz="2800" dirty="0" smtClean="0"/>
              <a:t>233</a:t>
            </a:r>
            <a:r>
              <a:rPr lang="zh-CN" altLang="en-US" sz="2800" dirty="0" smtClean="0"/>
              <a:t>个</a:t>
            </a:r>
            <a:endParaRPr lang="zh-CN" altLang="en-US" sz="2800" dirty="0"/>
          </a:p>
        </p:txBody>
      </p:sp>
      <p:sp>
        <p:nvSpPr>
          <p:cNvPr id="19" name="文本框 4"/>
          <p:cNvSpPr txBox="1">
            <a:spLocks noChangeArrowheads="1"/>
          </p:cNvSpPr>
          <p:nvPr/>
        </p:nvSpPr>
        <p:spPr bwMode="auto">
          <a:xfrm>
            <a:off x="1051156" y="5015723"/>
            <a:ext cx="1059505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3200" b="1" dirty="0" smtClean="0">
                <a:latin typeface="微软雅黑" panose="020B0503020204020204" pitchFamily="34" charset="-122"/>
                <a:ea typeface="微软雅黑" panose="020B0503020204020204" pitchFamily="34" charset="-122"/>
              </a:rPr>
              <a:t>测试用例是使用</a:t>
            </a:r>
            <a:r>
              <a:rPr lang="en-US" altLang="zh-CN" sz="3200" b="1" dirty="0" err="1" smtClean="0">
                <a:latin typeface="微软雅黑" panose="020B0503020204020204" pitchFamily="34" charset="-122"/>
                <a:ea typeface="微软雅黑" panose="020B0503020204020204" pitchFamily="34" charset="-122"/>
              </a:rPr>
              <a:t>TestLink</a:t>
            </a:r>
            <a:r>
              <a:rPr lang="zh-CN" altLang="en-US" sz="3200" b="1" dirty="0" smtClean="0">
                <a:latin typeface="微软雅黑" panose="020B0503020204020204" pitchFamily="34" charset="-122"/>
                <a:ea typeface="微软雅黑" panose="020B0503020204020204" pitchFamily="34" charset="-122"/>
              </a:rPr>
              <a:t>编写的</a:t>
            </a:r>
            <a:endParaRPr lang="en-US" altLang="zh-CN" sz="3200" b="1" dirty="0" smtClean="0">
              <a:latin typeface="微软雅黑" panose="020B0503020204020204" pitchFamily="34" charset="-122"/>
              <a:ea typeface="微软雅黑" panose="020B0503020204020204" pitchFamily="34" charset="-122"/>
            </a:endParaRPr>
          </a:p>
          <a:p>
            <a:pPr algn="ctr">
              <a:lnSpc>
                <a:spcPct val="100000"/>
              </a:lnSpc>
              <a:spcBef>
                <a:spcPct val="0"/>
              </a:spcBef>
              <a:buFontTx/>
              <a:buNone/>
            </a:pPr>
            <a:r>
              <a:rPr lang="zh-CN" altLang="en-US" sz="3200" b="1" dirty="0" smtClean="0">
                <a:latin typeface="微软雅黑" panose="020B0503020204020204" pitchFamily="34" charset="-122"/>
                <a:ea typeface="微软雅黑" panose="020B0503020204020204" pitchFamily="34" charset="-122"/>
              </a:rPr>
              <a:t>使用</a:t>
            </a:r>
            <a:r>
              <a:rPr lang="en-US" altLang="zh-CN" sz="3200" b="1" dirty="0" err="1" smtClean="0">
                <a:latin typeface="微软雅黑" panose="020B0503020204020204" pitchFamily="34" charset="-122"/>
                <a:ea typeface="微软雅黑" panose="020B0503020204020204" pitchFamily="34" charset="-122"/>
              </a:rPr>
              <a:t>TestLink</a:t>
            </a:r>
            <a:r>
              <a:rPr lang="zh-CN" altLang="en-US" sz="3200" b="1" dirty="0" smtClean="0">
                <a:latin typeface="微软雅黑" panose="020B0503020204020204" pitchFamily="34" charset="-122"/>
                <a:ea typeface="微软雅黑" panose="020B0503020204020204" pitchFamily="34" charset="-122"/>
              </a:rPr>
              <a:t>自带的模板</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986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 name="矩形 2"/>
          <p:cNvSpPr/>
          <p:nvPr/>
        </p:nvSpPr>
        <p:spPr>
          <a:xfrm>
            <a:off x="804280" y="793854"/>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solidFill>
                <a:latin typeface="微软雅黑" panose="020B0503020204020204" pitchFamily="34" charset="-122"/>
                <a:ea typeface="微软雅黑" panose="020B0503020204020204" pitchFamily="34" charset="-122"/>
              </a:rPr>
              <a:t>上</a:t>
            </a:r>
            <a:r>
              <a:rPr lang="zh-CN" altLang="en-US" sz="5400" dirty="0" smtClean="0">
                <a:solidFill>
                  <a:schemeClr val="tx1"/>
                </a:solidFill>
                <a:latin typeface="微软雅黑" panose="020B0503020204020204" pitchFamily="34" charset="-122"/>
                <a:ea typeface="微软雅黑" panose="020B0503020204020204" pitchFamily="34" charset="-122"/>
              </a:rPr>
              <a:t>传渔具店照片</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6354535" y="793853"/>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新增渔具店输入信息</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804280" y="3611617"/>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查看新增渔具店详细信息</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6354535" y="3611617"/>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新增后跳转到主界面</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1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73291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上传渔具店照片</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015312" y="726752"/>
            <a:ext cx="7829284" cy="5902282"/>
          </a:xfrm>
          <a:prstGeom prst="rect">
            <a:avLst/>
          </a:prstGeom>
          <a:ln>
            <a:solidFill>
              <a:schemeClr val="tx1"/>
            </a:solidFill>
          </a:ln>
        </p:spPr>
      </p:pic>
    </p:spTree>
    <p:extLst>
      <p:ext uri="{BB962C8B-B14F-4D97-AF65-F5344CB8AC3E}">
        <p14:creationId xmlns:p14="http://schemas.microsoft.com/office/powerpoint/2010/main" val="418569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73291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上传渔具店照片</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73139" y="960438"/>
            <a:ext cx="6032595" cy="1068272"/>
          </a:xfrm>
          <a:prstGeom prst="rect">
            <a:avLst/>
          </a:prstGeom>
          <a:ln>
            <a:solidFill>
              <a:schemeClr val="tx1"/>
            </a:solidFill>
          </a:ln>
        </p:spPr>
      </p:pic>
      <p:pic>
        <p:nvPicPr>
          <p:cNvPr id="4" name="图片 3"/>
          <p:cNvPicPr>
            <a:picLocks noChangeAspect="1"/>
          </p:cNvPicPr>
          <p:nvPr/>
        </p:nvPicPr>
        <p:blipFill>
          <a:blip r:embed="rId4"/>
          <a:stretch>
            <a:fillRect/>
          </a:stretch>
        </p:blipFill>
        <p:spPr>
          <a:xfrm>
            <a:off x="73139" y="2257961"/>
            <a:ext cx="6096611" cy="1716317"/>
          </a:xfrm>
          <a:prstGeom prst="rect">
            <a:avLst/>
          </a:prstGeom>
          <a:ln>
            <a:solidFill>
              <a:schemeClr val="tx1"/>
            </a:solidFill>
          </a:ln>
        </p:spPr>
      </p:pic>
      <p:pic>
        <p:nvPicPr>
          <p:cNvPr id="5" name="图片 4"/>
          <p:cNvPicPr>
            <a:picLocks noChangeAspect="1"/>
          </p:cNvPicPr>
          <p:nvPr/>
        </p:nvPicPr>
        <p:blipFill>
          <a:blip r:embed="rId5"/>
          <a:stretch>
            <a:fillRect/>
          </a:stretch>
        </p:blipFill>
        <p:spPr>
          <a:xfrm>
            <a:off x="73139" y="4210653"/>
            <a:ext cx="6160457" cy="2113674"/>
          </a:xfrm>
          <a:prstGeom prst="rect">
            <a:avLst/>
          </a:prstGeom>
          <a:ln>
            <a:solidFill>
              <a:schemeClr val="tx1"/>
            </a:solidFill>
          </a:ln>
        </p:spPr>
      </p:pic>
      <p:pic>
        <p:nvPicPr>
          <p:cNvPr id="6" name="图片 5"/>
          <p:cNvPicPr>
            <a:picLocks noChangeAspect="1"/>
          </p:cNvPicPr>
          <p:nvPr/>
        </p:nvPicPr>
        <p:blipFill>
          <a:blip r:embed="rId6"/>
          <a:stretch>
            <a:fillRect/>
          </a:stretch>
        </p:blipFill>
        <p:spPr>
          <a:xfrm>
            <a:off x="6306166" y="672258"/>
            <a:ext cx="5671518" cy="1949278"/>
          </a:xfrm>
          <a:prstGeom prst="rect">
            <a:avLst/>
          </a:prstGeom>
          <a:ln>
            <a:solidFill>
              <a:schemeClr val="tx1"/>
            </a:solidFill>
          </a:ln>
        </p:spPr>
      </p:pic>
      <p:pic>
        <p:nvPicPr>
          <p:cNvPr id="7" name="图片 6"/>
          <p:cNvPicPr>
            <a:picLocks noChangeAspect="1"/>
          </p:cNvPicPr>
          <p:nvPr/>
        </p:nvPicPr>
        <p:blipFill>
          <a:blip r:embed="rId7"/>
          <a:stretch>
            <a:fillRect/>
          </a:stretch>
        </p:blipFill>
        <p:spPr>
          <a:xfrm>
            <a:off x="6306166" y="2679052"/>
            <a:ext cx="5671518" cy="1946205"/>
          </a:xfrm>
          <a:prstGeom prst="rect">
            <a:avLst/>
          </a:prstGeom>
          <a:ln>
            <a:solidFill>
              <a:schemeClr val="tx1"/>
            </a:solidFill>
          </a:ln>
        </p:spPr>
      </p:pic>
      <p:pic>
        <p:nvPicPr>
          <p:cNvPr id="8" name="图片 7"/>
          <p:cNvPicPr>
            <a:picLocks noChangeAspect="1"/>
          </p:cNvPicPr>
          <p:nvPr/>
        </p:nvPicPr>
        <p:blipFill>
          <a:blip r:embed="rId8"/>
          <a:stretch>
            <a:fillRect/>
          </a:stretch>
        </p:blipFill>
        <p:spPr>
          <a:xfrm>
            <a:off x="6306165" y="4682773"/>
            <a:ext cx="5691319" cy="1776084"/>
          </a:xfrm>
          <a:prstGeom prst="rect">
            <a:avLst/>
          </a:prstGeom>
          <a:ln>
            <a:solidFill>
              <a:schemeClr val="tx1"/>
            </a:solidFill>
          </a:ln>
        </p:spPr>
      </p:pic>
      <p:sp>
        <p:nvSpPr>
          <p:cNvPr id="31" name="矩形 30"/>
          <p:cNvSpPr/>
          <p:nvPr/>
        </p:nvSpPr>
        <p:spPr>
          <a:xfrm>
            <a:off x="1486238" y="1708550"/>
            <a:ext cx="454025" cy="493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457494" y="3187750"/>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457494" y="5378500"/>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560326" y="1714246"/>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560326" y="3728154"/>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flipH="1">
            <a:off x="7617951" y="5674359"/>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688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93697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新增渔具店输入</a:t>
            </a:r>
            <a:r>
              <a:rPr lang="zh-CN" altLang="en-US" sz="4400" b="1" dirty="0" smtClean="0">
                <a:solidFill>
                  <a:srgbClr val="FF6600"/>
                </a:solidFill>
                <a:latin typeface="微软雅黑" panose="020B0503020204020204" pitchFamily="34" charset="-122"/>
                <a:ea typeface="微软雅黑" panose="020B0503020204020204" pitchFamily="34" charset="-122"/>
              </a:rPr>
              <a:t>信息</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521857" y="726752"/>
            <a:ext cx="6756853" cy="5861366"/>
          </a:xfrm>
          <a:prstGeom prst="rect">
            <a:avLst/>
          </a:prstGeom>
          <a:ln>
            <a:solidFill>
              <a:schemeClr val="tx1"/>
            </a:solidFill>
          </a:ln>
        </p:spPr>
      </p:pic>
    </p:spTree>
    <p:extLst>
      <p:ext uri="{BB962C8B-B14F-4D97-AF65-F5344CB8AC3E}">
        <p14:creationId xmlns:p14="http://schemas.microsoft.com/office/powerpoint/2010/main" val="237487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105513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查看新增渔具店详细</a:t>
            </a:r>
            <a:r>
              <a:rPr lang="zh-CN" altLang="en-US" sz="4400" b="1" dirty="0" smtClean="0">
                <a:solidFill>
                  <a:srgbClr val="FF6600"/>
                </a:solidFill>
                <a:latin typeface="微软雅黑" panose="020B0503020204020204" pitchFamily="34" charset="-122"/>
                <a:ea typeface="微软雅黑" panose="020B0503020204020204" pitchFamily="34" charset="-122"/>
              </a:rPr>
              <a:t>信息</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5389" y="1018811"/>
            <a:ext cx="10824027" cy="5011469"/>
          </a:xfrm>
          <a:prstGeom prst="rect">
            <a:avLst/>
          </a:prstGeom>
          <a:ln>
            <a:solidFill>
              <a:schemeClr val="tx1"/>
            </a:solidFill>
          </a:ln>
        </p:spPr>
      </p:pic>
    </p:spTree>
    <p:extLst>
      <p:ext uri="{BB962C8B-B14F-4D97-AF65-F5344CB8AC3E}">
        <p14:creationId xmlns:p14="http://schemas.microsoft.com/office/powerpoint/2010/main" val="371068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03</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项目计划</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162094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93697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新增后跳转到主</a:t>
            </a:r>
            <a:r>
              <a:rPr lang="zh-CN" altLang="en-US" sz="4400" b="1" dirty="0" smtClean="0">
                <a:solidFill>
                  <a:srgbClr val="FF6600"/>
                </a:solidFill>
                <a:latin typeface="微软雅黑" panose="020B0503020204020204" pitchFamily="34" charset="-122"/>
                <a:ea typeface="微软雅黑" panose="020B0503020204020204" pitchFamily="34" charset="-122"/>
              </a:rPr>
              <a:t>界面</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89062" y="1046712"/>
            <a:ext cx="11399471" cy="4591181"/>
          </a:xfrm>
          <a:prstGeom prst="rect">
            <a:avLst/>
          </a:prstGeom>
          <a:ln>
            <a:solidFill>
              <a:schemeClr val="tx1"/>
            </a:solidFill>
          </a:ln>
        </p:spPr>
      </p:pic>
    </p:spTree>
    <p:extLst>
      <p:ext uri="{BB962C8B-B14F-4D97-AF65-F5344CB8AC3E}">
        <p14:creationId xmlns:p14="http://schemas.microsoft.com/office/powerpoint/2010/main" val="77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70149" y="261793"/>
              <a:ext cx="981379" cy="122130"/>
            </a:xfrm>
            <a:prstGeom prst="rect">
              <a:avLst/>
            </a:prstGeom>
            <a:grpFill/>
            <a:ln>
              <a:noFill/>
            </a:ln>
          </p:spPr>
          <p:txBody>
            <a:bodyPr wrap="none" rtlCol="0">
              <a:spAutoFit/>
            </a:bodyPr>
            <a:lstStyle/>
            <a:p>
              <a:pPr algn="just">
                <a:spcBef>
                  <a:spcPct val="0"/>
                </a:spcBef>
              </a:pPr>
              <a:r>
                <a:rPr lang="zh-CN" altLang="en-US" sz="3600" kern="0" spc="400" dirty="0" smtClean="0">
                  <a:solidFill>
                    <a:prstClr val="white"/>
                  </a:solidFill>
                  <a:latin typeface="微软雅黑" panose="020B0503020204020204" pitchFamily="34" charset="-122"/>
                  <a:ea typeface="微软雅黑" panose="020B0503020204020204" pitchFamily="34" charset="-122"/>
                  <a:cs typeface="+mn-ea"/>
                  <a:sym typeface="+mn-lt"/>
                </a:rPr>
                <a:t>复杂</a:t>
              </a:r>
              <a:r>
                <a:rPr lang="en-US" altLang="zh-CN" sz="3600" kern="0" spc="400" dirty="0" smtClean="0">
                  <a:solidFill>
                    <a:prstClr val="white"/>
                  </a:solidFill>
                  <a:latin typeface="微软雅黑" panose="020B0503020204020204" pitchFamily="34" charset="-122"/>
                  <a:ea typeface="微软雅黑" panose="020B0503020204020204" pitchFamily="34" charset="-122"/>
                  <a:cs typeface="+mn-ea"/>
                  <a:sym typeface="+mn-lt"/>
                </a:rPr>
                <a:t>UML</a:t>
              </a:r>
              <a:r>
                <a:rPr lang="zh-CN" altLang="en-US" sz="3600" kern="0" spc="400" dirty="0" smtClean="0">
                  <a:solidFill>
                    <a:prstClr val="white"/>
                  </a:solidFill>
                  <a:latin typeface="微软雅黑" panose="020B0503020204020204" pitchFamily="34" charset="-122"/>
                  <a:ea typeface="微软雅黑" panose="020B0503020204020204" pitchFamily="34" charset="-122"/>
                  <a:cs typeface="+mn-ea"/>
                  <a:sym typeface="+mn-lt"/>
                </a:rPr>
                <a:t>展示</a:t>
              </a:r>
              <a:endParaRPr lang="en-US" altLang="zh-CN" sz="36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06</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74434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界面原型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约钓</a:t>
            </a:r>
            <a:r>
              <a:rPr lang="en-US" altLang="zh-CN" b="1" dirty="0" smtClean="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5</a:t>
            </a:r>
            <a:r>
              <a:rPr lang="en-US" altLang="zh-CN" b="1" dirty="0" smtClean="0">
                <a:solidFill>
                  <a:prstClr val="black"/>
                </a:solidFill>
                <a:latin typeface="微软雅黑" panose="020B0503020204020204" pitchFamily="34" charset="-122"/>
                <a:ea typeface="微软雅黑" panose="020B0503020204020204" pitchFamily="34" charset="-122"/>
              </a:rPr>
              <a:t>]</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72571" y="1055573"/>
            <a:ext cx="2338602" cy="5019439"/>
          </a:xfrm>
          <a:prstGeom prst="rect">
            <a:avLst/>
          </a:prstGeom>
        </p:spPr>
      </p:pic>
      <p:pic>
        <p:nvPicPr>
          <p:cNvPr id="10" name="图片 9"/>
          <p:cNvPicPr>
            <a:picLocks noChangeAspect="1"/>
          </p:cNvPicPr>
          <p:nvPr/>
        </p:nvPicPr>
        <p:blipFill>
          <a:blip r:embed="rId4"/>
          <a:stretch>
            <a:fillRect/>
          </a:stretch>
        </p:blipFill>
        <p:spPr>
          <a:xfrm>
            <a:off x="2493380" y="1069360"/>
            <a:ext cx="2344307" cy="4996624"/>
          </a:xfrm>
          <a:prstGeom prst="rect">
            <a:avLst/>
          </a:prstGeom>
        </p:spPr>
      </p:pic>
      <p:pic>
        <p:nvPicPr>
          <p:cNvPr id="11" name="图片 10"/>
          <p:cNvPicPr>
            <a:picLocks noChangeAspect="1"/>
          </p:cNvPicPr>
          <p:nvPr/>
        </p:nvPicPr>
        <p:blipFill>
          <a:blip r:embed="rId5"/>
          <a:stretch>
            <a:fillRect/>
          </a:stretch>
        </p:blipFill>
        <p:spPr>
          <a:xfrm>
            <a:off x="4919894" y="1057954"/>
            <a:ext cx="2344305" cy="5008030"/>
          </a:xfrm>
          <a:prstGeom prst="rect">
            <a:avLst/>
          </a:prstGeom>
        </p:spPr>
      </p:pic>
      <p:pic>
        <p:nvPicPr>
          <p:cNvPr id="12" name="图片 11"/>
          <p:cNvPicPr>
            <a:picLocks noChangeAspect="1"/>
          </p:cNvPicPr>
          <p:nvPr/>
        </p:nvPicPr>
        <p:blipFill>
          <a:blip r:embed="rId6"/>
          <a:stretch>
            <a:fillRect/>
          </a:stretch>
        </p:blipFill>
        <p:spPr>
          <a:xfrm>
            <a:off x="7346406" y="1055573"/>
            <a:ext cx="2344306" cy="5019439"/>
          </a:xfrm>
          <a:prstGeom prst="rect">
            <a:avLst/>
          </a:prstGeom>
        </p:spPr>
      </p:pic>
      <p:pic>
        <p:nvPicPr>
          <p:cNvPr id="13" name="图片 12"/>
          <p:cNvPicPr>
            <a:picLocks noChangeAspect="1"/>
          </p:cNvPicPr>
          <p:nvPr/>
        </p:nvPicPr>
        <p:blipFill>
          <a:blip r:embed="rId7"/>
          <a:stretch>
            <a:fillRect/>
          </a:stretch>
        </p:blipFill>
        <p:spPr>
          <a:xfrm>
            <a:off x="9772919" y="1055573"/>
            <a:ext cx="2350010" cy="5002327"/>
          </a:xfrm>
          <a:prstGeom prst="rect">
            <a:avLst/>
          </a:prstGeom>
        </p:spPr>
      </p:pic>
    </p:spTree>
    <p:extLst>
      <p:ext uri="{BB962C8B-B14F-4D97-AF65-F5344CB8AC3E}">
        <p14:creationId xmlns:p14="http://schemas.microsoft.com/office/powerpoint/2010/main" val="364468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40" y="-42689"/>
            <a:ext cx="675956"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对话框图</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约钓</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0232" y="87086"/>
            <a:ext cx="3488662" cy="6596743"/>
          </a:xfrm>
          <a:prstGeom prst="rect">
            <a:avLst/>
          </a:prstGeom>
          <a:ln>
            <a:solidFill>
              <a:schemeClr val="tx1"/>
            </a:solidFill>
          </a:ln>
        </p:spPr>
      </p:pic>
    </p:spTree>
    <p:extLst>
      <p:ext uri="{BB962C8B-B14F-4D97-AF65-F5344CB8AC3E}">
        <p14:creationId xmlns:p14="http://schemas.microsoft.com/office/powerpoint/2010/main" val="358542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08769" y="238997"/>
              <a:ext cx="1200158"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管理员端展示</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07</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75985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管理员界面原型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登录界面</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71223" y="427127"/>
            <a:ext cx="7466535" cy="6370717"/>
          </a:xfrm>
          <a:prstGeom prst="rect">
            <a:avLst/>
          </a:prstGeom>
          <a:ln>
            <a:solidFill>
              <a:schemeClr val="tx1"/>
            </a:solidFill>
          </a:ln>
        </p:spPr>
      </p:pic>
    </p:spTree>
    <p:extLst>
      <p:ext uri="{BB962C8B-B14F-4D97-AF65-F5344CB8AC3E}">
        <p14:creationId xmlns:p14="http://schemas.microsoft.com/office/powerpoint/2010/main" val="20960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8" y="-35938"/>
            <a:ext cx="72166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管理员界面原型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用户管理</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13251" y="487282"/>
            <a:ext cx="8389256" cy="6261436"/>
          </a:xfrm>
          <a:prstGeom prst="rect">
            <a:avLst/>
          </a:prstGeom>
          <a:ln>
            <a:solidFill>
              <a:schemeClr val="tx1"/>
            </a:solidFill>
          </a:ln>
        </p:spPr>
      </p:pic>
      <p:pic>
        <p:nvPicPr>
          <p:cNvPr id="18" name="图片 17"/>
          <p:cNvPicPr>
            <a:picLocks noChangeAspect="1"/>
          </p:cNvPicPr>
          <p:nvPr/>
        </p:nvPicPr>
        <p:blipFill rotWithShape="1">
          <a:blip r:embed="rId4"/>
          <a:srcRect r="699"/>
          <a:stretch/>
        </p:blipFill>
        <p:spPr>
          <a:xfrm>
            <a:off x="1727765" y="487282"/>
            <a:ext cx="8330635" cy="5439609"/>
          </a:xfrm>
          <a:prstGeom prst="rect">
            <a:avLst/>
          </a:prstGeom>
          <a:ln>
            <a:noFill/>
          </a:ln>
        </p:spPr>
      </p:pic>
      <p:pic>
        <p:nvPicPr>
          <p:cNvPr id="19" name="图片 18"/>
          <p:cNvPicPr>
            <a:picLocks noChangeAspect="1"/>
          </p:cNvPicPr>
          <p:nvPr/>
        </p:nvPicPr>
        <p:blipFill>
          <a:blip r:embed="rId5"/>
          <a:stretch>
            <a:fillRect/>
          </a:stretch>
        </p:blipFill>
        <p:spPr>
          <a:xfrm>
            <a:off x="3187073" y="1193914"/>
            <a:ext cx="6670950" cy="4732977"/>
          </a:xfrm>
          <a:prstGeom prst="rect">
            <a:avLst/>
          </a:prstGeom>
        </p:spPr>
      </p:pic>
    </p:spTree>
    <p:extLst>
      <p:ext uri="{BB962C8B-B14F-4D97-AF65-F5344CB8AC3E}">
        <p14:creationId xmlns:p14="http://schemas.microsoft.com/office/powerpoint/2010/main" val="244339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用例说明</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用户拉黑</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567491446"/>
              </p:ext>
            </p:extLst>
          </p:nvPr>
        </p:nvGraphicFramePr>
        <p:xfrm>
          <a:off x="164421" y="472072"/>
          <a:ext cx="11780835" cy="6315482"/>
        </p:xfrm>
        <a:graphic>
          <a:graphicData uri="http://schemas.openxmlformats.org/drawingml/2006/table">
            <a:tbl>
              <a:tblPr firstRow="1" firstCol="1" bandRow="1">
                <a:tableStyleId>{5C22544A-7EE6-4342-B048-85BDC9FD1C3A}</a:tableStyleId>
              </a:tblPr>
              <a:tblGrid>
                <a:gridCol w="2229427">
                  <a:extLst>
                    <a:ext uri="{9D8B030D-6E8A-4147-A177-3AD203B41FA5}">
                      <a16:colId xmlns:a16="http://schemas.microsoft.com/office/drawing/2014/main" val="819861947"/>
                    </a:ext>
                  </a:extLst>
                </a:gridCol>
                <a:gridCol w="9551408">
                  <a:extLst>
                    <a:ext uri="{9D8B030D-6E8A-4147-A177-3AD203B41FA5}">
                      <a16:colId xmlns:a16="http://schemas.microsoft.com/office/drawing/2014/main" val="1909908692"/>
                    </a:ext>
                  </a:extLst>
                </a:gridCol>
              </a:tblGrid>
              <a:tr h="233890">
                <a:tc>
                  <a:txBody>
                    <a:bodyPr/>
                    <a:lstStyle/>
                    <a:p>
                      <a:pPr algn="just">
                        <a:spcAft>
                          <a:spcPts val="0"/>
                        </a:spcAft>
                      </a:pPr>
                      <a:r>
                        <a:rPr lang="zh-CN" sz="1600" kern="100">
                          <a:effectLst/>
                        </a:rPr>
                        <a:t>用例标识号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tabLst>
                          <a:tab pos="1131570" algn="l"/>
                        </a:tabLst>
                      </a:pPr>
                      <a:r>
                        <a:rPr lang="en-US" sz="1600" kern="100">
                          <a:effectLst/>
                        </a:rPr>
                        <a:t>AD-55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1048779048"/>
                  </a:ext>
                </a:extLst>
              </a:tr>
              <a:tr h="233890">
                <a:tc>
                  <a:txBody>
                    <a:bodyPr/>
                    <a:lstStyle/>
                    <a:p>
                      <a:pPr algn="just">
                        <a:spcAft>
                          <a:spcPts val="0"/>
                        </a:spcAft>
                      </a:pPr>
                      <a:r>
                        <a:rPr lang="zh-CN" sz="1600" kern="100">
                          <a:effectLst/>
                        </a:rPr>
                        <a:t>用例名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拉黑用户一天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11820167"/>
                  </a:ext>
                </a:extLst>
              </a:tr>
              <a:tr h="233890">
                <a:tc>
                  <a:txBody>
                    <a:bodyPr/>
                    <a:lstStyle/>
                    <a:p>
                      <a:pPr algn="just">
                        <a:spcAft>
                          <a:spcPts val="0"/>
                        </a:spcAft>
                      </a:pPr>
                      <a:r>
                        <a:rPr lang="zh-CN" sz="1600" kern="100">
                          <a:effectLst/>
                        </a:rPr>
                        <a:t>创建时间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a:effectLst/>
                        </a:rPr>
                        <a:t>2018</a:t>
                      </a:r>
                      <a:r>
                        <a:rPr lang="zh-CN" sz="1600" kern="100">
                          <a:effectLst/>
                        </a:rPr>
                        <a:t>年</a:t>
                      </a:r>
                      <a:r>
                        <a:rPr lang="en-US" sz="1600" kern="100">
                          <a:effectLst/>
                        </a:rPr>
                        <a:t>12</a:t>
                      </a:r>
                      <a:r>
                        <a:rPr lang="zh-CN" sz="1600" kern="100">
                          <a:effectLst/>
                        </a:rPr>
                        <a:t>月</a:t>
                      </a:r>
                      <a:r>
                        <a:rPr lang="en-US" sz="1600" kern="100">
                          <a:effectLst/>
                        </a:rPr>
                        <a:t>23</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23388622"/>
                  </a:ext>
                </a:extLst>
              </a:tr>
              <a:tr h="233890">
                <a:tc>
                  <a:txBody>
                    <a:bodyPr/>
                    <a:lstStyle/>
                    <a:p>
                      <a:pPr algn="just">
                        <a:spcAft>
                          <a:spcPts val="0"/>
                        </a:spcAft>
                      </a:pPr>
                      <a:r>
                        <a:rPr lang="zh-CN" sz="1600" kern="100">
                          <a:effectLst/>
                        </a:rPr>
                        <a:t>最后修改时间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a:effectLst/>
                        </a:rPr>
                        <a:t>2018</a:t>
                      </a:r>
                      <a:r>
                        <a:rPr lang="zh-CN" sz="1600" kern="100">
                          <a:effectLst/>
                        </a:rPr>
                        <a:t>年</a:t>
                      </a:r>
                      <a:r>
                        <a:rPr lang="en-US" sz="1600" kern="100">
                          <a:effectLst/>
                        </a:rPr>
                        <a:t>1</a:t>
                      </a:r>
                      <a:r>
                        <a:rPr lang="zh-CN" sz="1600" kern="100">
                          <a:effectLst/>
                        </a:rPr>
                        <a:t>月</a:t>
                      </a:r>
                      <a:r>
                        <a:rPr lang="en-US" sz="1600" kern="100">
                          <a:effectLst/>
                        </a:rPr>
                        <a:t>12</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957911978"/>
                  </a:ext>
                </a:extLst>
              </a:tr>
              <a:tr h="233890">
                <a:tc>
                  <a:txBody>
                    <a:bodyPr/>
                    <a:lstStyle/>
                    <a:p>
                      <a:pPr algn="just">
                        <a:spcAft>
                          <a:spcPts val="0"/>
                        </a:spcAft>
                      </a:pPr>
                      <a:r>
                        <a:rPr lang="zh-CN" sz="1600" kern="100">
                          <a:effectLst/>
                        </a:rPr>
                        <a:t>用例说明</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管理员拉黑用户一天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843082470"/>
                  </a:ext>
                </a:extLst>
              </a:tr>
              <a:tr h="701670">
                <a:tc>
                  <a:txBody>
                    <a:bodyPr/>
                    <a:lstStyle/>
                    <a:p>
                      <a:pPr algn="just">
                        <a:spcAft>
                          <a:spcPts val="0"/>
                        </a:spcAft>
                      </a:pPr>
                      <a:r>
                        <a:rPr lang="zh-CN" sz="1600" kern="100">
                          <a:effectLst/>
                        </a:rPr>
                        <a:t>前置条件</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mj-lt"/>
                        <a:buAutoNum type="arabicPeriod"/>
                      </a:pPr>
                      <a:r>
                        <a:rPr lang="zh-CN" sz="1600" kern="100">
                          <a:effectLst/>
                        </a:rPr>
                        <a:t>管理员输入后台网址进入后台网页</a:t>
                      </a:r>
                    </a:p>
                    <a:p>
                      <a:pPr marL="342900" lvl="0" indent="-342900" algn="just">
                        <a:spcAft>
                          <a:spcPts val="0"/>
                        </a:spcAft>
                        <a:buFont typeface="+mj-lt"/>
                        <a:buAutoNum type="arabicPeriod"/>
                      </a:pPr>
                      <a:r>
                        <a:rPr lang="zh-CN" sz="1600" kern="100">
                          <a:effectLst/>
                        </a:rPr>
                        <a:t>登录系统后台</a:t>
                      </a:r>
                    </a:p>
                    <a:p>
                      <a:pPr marL="342900" lvl="0" indent="-342900" algn="just">
                        <a:spcAft>
                          <a:spcPts val="0"/>
                        </a:spcAft>
                        <a:buFont typeface="+mj-lt"/>
                        <a:buAutoNum type="arabicPeriod"/>
                      </a:pPr>
                      <a:r>
                        <a:rPr lang="zh-CN" sz="1600" kern="100">
                          <a:effectLst/>
                        </a:rPr>
                        <a:t>管理员位于用户管理中的用户管理</a:t>
                      </a:r>
                      <a:r>
                        <a:rPr lang="en-US" sz="1600" kern="100">
                          <a:effectLst/>
                        </a:rPr>
                        <a:t>-</a:t>
                      </a:r>
                      <a:r>
                        <a:rPr lang="zh-CN" sz="1600" kern="100">
                          <a:effectLst/>
                        </a:rPr>
                        <a:t>正常用户界面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838743919"/>
                  </a:ext>
                </a:extLst>
              </a:tr>
              <a:tr h="1169449">
                <a:tc>
                  <a:txBody>
                    <a:bodyPr/>
                    <a:lstStyle/>
                    <a:p>
                      <a:pPr algn="just">
                        <a:spcAft>
                          <a:spcPts val="0"/>
                        </a:spcAft>
                      </a:pPr>
                      <a:r>
                        <a:rPr lang="zh-CN" sz="1600" kern="100">
                          <a:effectLst/>
                        </a:rPr>
                        <a:t>基本事件流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mj-lt"/>
                        <a:buAutoNum type="arabicPeriod"/>
                      </a:pPr>
                      <a:r>
                        <a:rPr lang="zh-CN" sz="1600" kern="100" dirty="0">
                          <a:effectLst/>
                        </a:rPr>
                        <a:t>每一页都是正常用户列表，通过选择页码或者点击上一页</a:t>
                      </a:r>
                      <a:r>
                        <a:rPr lang="en-US" sz="1600" kern="100" dirty="0">
                          <a:effectLst/>
                        </a:rPr>
                        <a:t>/</a:t>
                      </a:r>
                      <a:r>
                        <a:rPr lang="zh-CN" sz="1600" kern="100" dirty="0">
                          <a:effectLst/>
                        </a:rPr>
                        <a:t>下一页查看更多的正常用户列表。</a:t>
                      </a:r>
                    </a:p>
                    <a:p>
                      <a:pPr marL="342900" lvl="0" indent="-342900" algn="just">
                        <a:spcAft>
                          <a:spcPts val="0"/>
                        </a:spcAft>
                        <a:buFont typeface="+mj-lt"/>
                        <a:buAutoNum type="arabicPeriod"/>
                      </a:pPr>
                      <a:r>
                        <a:rPr lang="zh-CN" sz="1600" kern="100" dirty="0">
                          <a:effectLst/>
                        </a:rPr>
                        <a:t>在列表中点击某一行正常用户，会弹出包含用户基本信息和用户动态的用户详情框。</a:t>
                      </a:r>
                    </a:p>
                    <a:p>
                      <a:pPr marL="342900" lvl="0" indent="-342900" algn="just">
                        <a:spcAft>
                          <a:spcPts val="0"/>
                        </a:spcAft>
                        <a:buFont typeface="+mj-lt"/>
                        <a:buAutoNum type="arabicPeriod"/>
                      </a:pPr>
                      <a:r>
                        <a:rPr lang="zh-CN" sz="1600" kern="100" dirty="0">
                          <a:effectLst/>
                        </a:rPr>
                        <a:t>在下方下拉框中选择</a:t>
                      </a:r>
                      <a:r>
                        <a:rPr lang="zh-CN" sz="1600" u="sng" kern="100" dirty="0">
                          <a:solidFill>
                            <a:srgbClr val="FF0000"/>
                          </a:solidFill>
                          <a:effectLst/>
                        </a:rPr>
                        <a:t>拉黑天数</a:t>
                      </a:r>
                      <a:r>
                        <a:rPr lang="zh-CN" sz="1600" kern="100" dirty="0">
                          <a:effectLst/>
                        </a:rPr>
                        <a:t>，一天，点击拉黑</a:t>
                      </a:r>
                    </a:p>
                    <a:p>
                      <a:pPr marL="342900" lvl="0" indent="-342900" algn="just">
                        <a:spcAft>
                          <a:spcPts val="0"/>
                        </a:spcAft>
                        <a:buFont typeface="+mj-lt"/>
                        <a:buAutoNum type="arabicPeriod"/>
                      </a:pPr>
                      <a:r>
                        <a:rPr lang="zh-CN" sz="1600" kern="100" dirty="0">
                          <a:effectLst/>
                        </a:rPr>
                        <a:t>出现</a:t>
                      </a:r>
                      <a:r>
                        <a:rPr lang="zh-CN" sz="1600" u="sng" kern="100" dirty="0">
                          <a:solidFill>
                            <a:srgbClr val="FF0000"/>
                          </a:solidFill>
                          <a:effectLst/>
                        </a:rPr>
                        <a:t>拉黑原因</a:t>
                      </a:r>
                      <a:r>
                        <a:rPr lang="zh-CN" sz="1600" kern="100" dirty="0">
                          <a:effectLst/>
                        </a:rPr>
                        <a:t>输入弹窗，输入</a:t>
                      </a:r>
                      <a:r>
                        <a:rPr lang="zh-CN" sz="1600" u="sng" kern="100" dirty="0">
                          <a:solidFill>
                            <a:srgbClr val="FF0000"/>
                          </a:solidFill>
                          <a:effectLst/>
                        </a:rPr>
                        <a:t>拉黑原因</a:t>
                      </a:r>
                      <a:r>
                        <a:rPr lang="zh-CN" sz="1600" kern="100" dirty="0">
                          <a:effectLst/>
                        </a:rPr>
                        <a:t>，点击确定，拉黑成功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345435730"/>
                  </a:ext>
                </a:extLst>
              </a:tr>
              <a:tr h="233890">
                <a:tc>
                  <a:txBody>
                    <a:bodyPr/>
                    <a:lstStyle/>
                    <a:p>
                      <a:pPr algn="just">
                        <a:spcAft>
                          <a:spcPts val="0"/>
                        </a:spcAft>
                      </a:pPr>
                      <a:r>
                        <a:rPr lang="zh-CN" sz="1600" kern="100">
                          <a:effectLst/>
                        </a:rPr>
                        <a:t>其他事件流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无</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09686935"/>
                  </a:ext>
                </a:extLst>
              </a:tr>
              <a:tr h="1264493">
                <a:tc>
                  <a:txBody>
                    <a:bodyPr/>
                    <a:lstStyle/>
                    <a:p>
                      <a:pPr algn="just">
                        <a:spcAft>
                          <a:spcPts val="0"/>
                        </a:spcAft>
                      </a:pPr>
                      <a:r>
                        <a:rPr lang="zh-CN" sz="1600" kern="100">
                          <a:effectLst/>
                        </a:rPr>
                        <a:t>后置条件</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等线" panose="02010600030101010101" pitchFamily="2" charset="-122"/>
                        <a:buAutoNum type="arabicPeriod"/>
                      </a:pPr>
                      <a:r>
                        <a:rPr lang="zh-CN" sz="1600" kern="100" dirty="0">
                          <a:effectLst/>
                        </a:rPr>
                        <a:t>拉黑用户不能使用约钓，新建，评论功能。</a:t>
                      </a:r>
                    </a:p>
                    <a:p>
                      <a:pPr marL="342900" lvl="0" indent="-342900" algn="just">
                        <a:spcAft>
                          <a:spcPts val="0"/>
                        </a:spcAft>
                        <a:buFont typeface="等线" panose="02010600030101010101" pitchFamily="2" charset="-122"/>
                        <a:buAutoNum type="arabicPeriod"/>
                      </a:pPr>
                      <a:r>
                        <a:rPr lang="zh-CN" sz="1600" kern="100" dirty="0">
                          <a:effectLst/>
                        </a:rPr>
                        <a:t>用户管理</a:t>
                      </a:r>
                      <a:r>
                        <a:rPr lang="en-US" sz="1600" kern="100" dirty="0">
                          <a:effectLst/>
                        </a:rPr>
                        <a:t>-</a:t>
                      </a:r>
                      <a:r>
                        <a:rPr lang="zh-CN" sz="1600" kern="100" dirty="0">
                          <a:effectLst/>
                        </a:rPr>
                        <a:t>正常用户界面中被拉黑的用户消失</a:t>
                      </a:r>
                    </a:p>
                    <a:p>
                      <a:pPr marL="342900" lvl="0" indent="-342900" algn="just">
                        <a:spcAft>
                          <a:spcPts val="0"/>
                        </a:spcAft>
                        <a:buFont typeface="等线" panose="02010600030101010101" pitchFamily="2" charset="-122"/>
                        <a:buAutoNum type="arabicPeriod"/>
                      </a:pPr>
                      <a:r>
                        <a:rPr lang="zh-CN" sz="1600" kern="100" dirty="0">
                          <a:effectLst/>
                        </a:rPr>
                        <a:t>用户管理</a:t>
                      </a:r>
                      <a:r>
                        <a:rPr lang="en-US" sz="1600" kern="100" dirty="0">
                          <a:effectLst/>
                        </a:rPr>
                        <a:t>-</a:t>
                      </a:r>
                      <a:r>
                        <a:rPr lang="zh-CN" sz="1600" kern="100" dirty="0">
                          <a:effectLst/>
                        </a:rPr>
                        <a:t>黑名单中新增一条数据，数据来源于在正常用户列表中被管理员拉黑的用户</a:t>
                      </a:r>
                    </a:p>
                    <a:p>
                      <a:pPr marL="342900" lvl="0" indent="-342900" algn="just">
                        <a:spcAft>
                          <a:spcPts val="0"/>
                        </a:spcAft>
                        <a:buFont typeface="等线" panose="02010600030101010101" pitchFamily="2" charset="-122"/>
                        <a:buAutoNum type="arabicPeriod"/>
                      </a:pPr>
                      <a:r>
                        <a:rPr lang="zh-CN" sz="1600" kern="100" dirty="0">
                          <a:effectLst/>
                        </a:rPr>
                        <a:t>在用户管理</a:t>
                      </a:r>
                      <a:r>
                        <a:rPr lang="en-US" sz="1600" kern="100" dirty="0">
                          <a:effectLst/>
                        </a:rPr>
                        <a:t>-</a:t>
                      </a:r>
                      <a:r>
                        <a:rPr lang="zh-CN" sz="1600" kern="100" dirty="0">
                          <a:effectLst/>
                        </a:rPr>
                        <a:t>正常用户的详情界面点击拉黑且成功拉黑后，在日志模块中生成一条包括</a:t>
                      </a:r>
                      <a:r>
                        <a:rPr lang="zh-CN" sz="1600" u="sng" kern="100" dirty="0">
                          <a:solidFill>
                            <a:srgbClr val="FF0000"/>
                          </a:solidFill>
                          <a:effectLst/>
                        </a:rPr>
                        <a:t>管理员</a:t>
                      </a:r>
                      <a:r>
                        <a:rPr lang="en-US" sz="1600" u="sng" kern="100" dirty="0">
                          <a:solidFill>
                            <a:srgbClr val="FF0000"/>
                          </a:solidFill>
                          <a:effectLst/>
                        </a:rPr>
                        <a:t>ID</a:t>
                      </a:r>
                      <a:r>
                        <a:rPr lang="zh-CN" sz="1600" kern="100" dirty="0">
                          <a:effectLst/>
                        </a:rPr>
                        <a:t>，</a:t>
                      </a:r>
                      <a:r>
                        <a:rPr lang="zh-CN" sz="1600" u="sng" kern="100" dirty="0">
                          <a:solidFill>
                            <a:srgbClr val="FF0000"/>
                          </a:solidFill>
                          <a:effectLst/>
                        </a:rPr>
                        <a:t>操作内容（拉黑了（用户</a:t>
                      </a:r>
                      <a:r>
                        <a:rPr lang="en-US" sz="1600" u="sng" kern="100" dirty="0">
                          <a:solidFill>
                            <a:srgbClr val="FF0000"/>
                          </a:solidFill>
                          <a:effectLst/>
                        </a:rPr>
                        <a:t>ID</a:t>
                      </a:r>
                      <a:r>
                        <a:rPr lang="zh-CN" sz="1600" u="sng" kern="100" dirty="0">
                          <a:solidFill>
                            <a:srgbClr val="FF0000"/>
                          </a:solidFill>
                          <a:effectLst/>
                        </a:rPr>
                        <a:t>：</a:t>
                      </a:r>
                      <a:r>
                        <a:rPr lang="en-US" sz="1600" u="sng" kern="100" dirty="0">
                          <a:solidFill>
                            <a:srgbClr val="FF0000"/>
                          </a:solidFill>
                          <a:effectLst/>
                        </a:rPr>
                        <a:t>xxx</a:t>
                      </a:r>
                      <a:r>
                        <a:rPr lang="zh-CN" sz="1600" u="sng" kern="100" dirty="0">
                          <a:solidFill>
                            <a:srgbClr val="FF0000"/>
                          </a:solidFill>
                          <a:effectLst/>
                        </a:rPr>
                        <a:t>）用户，拉黑原因：</a:t>
                      </a:r>
                      <a:r>
                        <a:rPr lang="en-US" sz="1600" u="sng" kern="100" dirty="0">
                          <a:solidFill>
                            <a:srgbClr val="FF0000"/>
                          </a:solidFill>
                          <a:effectLst/>
                        </a:rPr>
                        <a:t>xxx</a:t>
                      </a:r>
                      <a:r>
                        <a:rPr lang="zh-CN" sz="1600" u="sng" kern="100" dirty="0">
                          <a:solidFill>
                            <a:srgbClr val="FF0000"/>
                          </a:solidFill>
                          <a:effectLst/>
                        </a:rPr>
                        <a:t>）</a:t>
                      </a:r>
                      <a:r>
                        <a:rPr lang="zh-CN" sz="1600" kern="100" dirty="0">
                          <a:effectLst/>
                        </a:rPr>
                        <a:t>和</a:t>
                      </a:r>
                      <a:r>
                        <a:rPr lang="zh-CN" sz="1600" u="sng" kern="100" dirty="0">
                          <a:solidFill>
                            <a:srgbClr val="FF0000"/>
                          </a:solidFill>
                          <a:effectLst/>
                        </a:rPr>
                        <a:t>操作时间</a:t>
                      </a:r>
                      <a:r>
                        <a:rPr lang="zh-CN" sz="1600" kern="100" dirty="0">
                          <a:effectLst/>
                        </a:rPr>
                        <a:t>的日志。</a:t>
                      </a:r>
                      <a:endParaRPr lang="zh-CN" sz="16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305" marR="64305" marT="0" marB="0"/>
                </a:tc>
                <a:extLst>
                  <a:ext uri="{0D108BD9-81ED-4DB2-BD59-A6C34878D82A}">
                    <a16:rowId xmlns:a16="http://schemas.microsoft.com/office/drawing/2014/main" val="2179048283"/>
                  </a:ext>
                </a:extLst>
              </a:tr>
              <a:tr h="467780">
                <a:tc>
                  <a:txBody>
                    <a:bodyPr/>
                    <a:lstStyle/>
                    <a:p>
                      <a:pPr algn="just">
                        <a:spcAft>
                          <a:spcPts val="0"/>
                        </a:spcAft>
                      </a:pPr>
                      <a:r>
                        <a:rPr lang="zh-CN" sz="1600" kern="100">
                          <a:effectLst/>
                        </a:rPr>
                        <a:t>异常事件流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dirty="0">
                          <a:effectLst/>
                        </a:rPr>
                        <a:t>1.</a:t>
                      </a:r>
                      <a:r>
                        <a:rPr lang="zh-CN" sz="1600" kern="100" dirty="0">
                          <a:effectLst/>
                        </a:rPr>
                        <a:t>在输入</a:t>
                      </a:r>
                      <a:r>
                        <a:rPr lang="zh-CN" sz="1600" u="sng" kern="100" dirty="0">
                          <a:solidFill>
                            <a:srgbClr val="FF0000"/>
                          </a:solidFill>
                          <a:effectLst/>
                        </a:rPr>
                        <a:t>拉黑原因</a:t>
                      </a:r>
                      <a:r>
                        <a:rPr lang="zh-CN" sz="1600" kern="100" dirty="0">
                          <a:effectLst/>
                        </a:rPr>
                        <a:t>的弹窗中，若管理员没有输入拉黑原因就点击确定，弹窗提示“</a:t>
                      </a:r>
                      <a:r>
                        <a:rPr lang="zh-CN" sz="1600" u="sng" kern="100" dirty="0">
                          <a:solidFill>
                            <a:srgbClr val="FF0000"/>
                          </a:solidFill>
                          <a:effectLst/>
                        </a:rPr>
                        <a:t>拉黑原因不能为空！</a:t>
                      </a:r>
                      <a:r>
                        <a:rPr lang="zh-CN"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614764331"/>
                  </a:ext>
                </a:extLst>
              </a:tr>
              <a:tr h="233890">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544822821"/>
                  </a:ext>
                </a:extLst>
              </a:tr>
              <a:tr h="233890">
                <a:tc>
                  <a:txBody>
                    <a:bodyPr/>
                    <a:lstStyle/>
                    <a:p>
                      <a:pPr algn="just">
                        <a:spcAft>
                          <a:spcPts val="0"/>
                        </a:spcAft>
                      </a:pPr>
                      <a:r>
                        <a:rPr lang="zh-CN" sz="1600" kern="100">
                          <a:effectLst/>
                        </a:rPr>
                        <a:t>使用频率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009998245"/>
                  </a:ext>
                </a:extLst>
              </a:tr>
              <a:tr h="233890">
                <a:tc>
                  <a:txBody>
                    <a:bodyPr/>
                    <a:lstStyle/>
                    <a:p>
                      <a:pPr algn="just">
                        <a:spcAft>
                          <a:spcPts val="0"/>
                        </a:spcAft>
                      </a:pPr>
                      <a:r>
                        <a:rPr lang="zh-CN" sz="1600" kern="100">
                          <a:effectLst/>
                        </a:rPr>
                        <a:t>业务规则</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无</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717962201"/>
                  </a:ext>
                </a:extLst>
              </a:tr>
              <a:tr h="233890">
                <a:tc>
                  <a:txBody>
                    <a:bodyPr/>
                    <a:lstStyle/>
                    <a:p>
                      <a:pPr algn="just">
                        <a:spcAft>
                          <a:spcPts val="0"/>
                        </a:spcAft>
                      </a:pPr>
                      <a:r>
                        <a:rPr lang="zh-CN" sz="1600" kern="100">
                          <a:effectLst/>
                        </a:rPr>
                        <a:t>其他信息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dirty="0">
                          <a:effectLst/>
                        </a:rPr>
                        <a:t>无</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217659584"/>
                  </a:ext>
                </a:extLst>
              </a:tr>
              <a:tr h="233890">
                <a:tc>
                  <a:txBody>
                    <a:bodyPr/>
                    <a:lstStyle/>
                    <a:p>
                      <a:pPr algn="just">
                        <a:spcAft>
                          <a:spcPts val="0"/>
                        </a:spcAft>
                      </a:pPr>
                      <a:r>
                        <a:rPr lang="zh-CN" sz="1600" kern="100">
                          <a:effectLst/>
                        </a:rPr>
                        <a:t>用户界面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u="sng" kern="100" dirty="0">
                          <a:solidFill>
                            <a:srgbClr val="7030A0"/>
                          </a:solidFill>
                          <a:effectLst/>
                        </a:rPr>
                        <a:t>WEBUI026</a:t>
                      </a:r>
                      <a:r>
                        <a:rPr lang="zh-CN" sz="1600" u="none" kern="100" dirty="0">
                          <a:solidFill>
                            <a:schemeClr val="tx1"/>
                          </a:solidFill>
                          <a:effectLst/>
                        </a:rPr>
                        <a:t>，</a:t>
                      </a:r>
                      <a:r>
                        <a:rPr lang="en-US" sz="1600" u="sng" kern="100" dirty="0" smtClean="0">
                          <a:solidFill>
                            <a:srgbClr val="7030A0"/>
                          </a:solidFill>
                          <a:effectLst/>
                        </a:rPr>
                        <a:t>WEBUI027</a:t>
                      </a:r>
                      <a:r>
                        <a:rPr lang="zh-CN" altLang="zh-CN" sz="1600" u="none" kern="100" dirty="0" smtClean="0">
                          <a:solidFill>
                            <a:schemeClr val="tx1"/>
                          </a:solidFill>
                          <a:effectLst/>
                        </a:rPr>
                        <a:t>，</a:t>
                      </a:r>
                      <a:r>
                        <a:rPr lang="en-US" sz="1600" u="sng" kern="100" dirty="0" smtClean="0">
                          <a:solidFill>
                            <a:srgbClr val="7030A0"/>
                          </a:solidFill>
                          <a:effectLst/>
                        </a:rPr>
                        <a:t>WEBUI028</a:t>
                      </a:r>
                      <a:r>
                        <a:rPr lang="zh-CN" altLang="zh-CN" sz="1600" u="none" kern="100" dirty="0" smtClean="0">
                          <a:solidFill>
                            <a:schemeClr val="tx1"/>
                          </a:solidFill>
                          <a:effectLst/>
                        </a:rPr>
                        <a:t>，</a:t>
                      </a:r>
                      <a:r>
                        <a:rPr lang="en-US" sz="1600" u="sng" kern="100" dirty="0" smtClean="0">
                          <a:solidFill>
                            <a:srgbClr val="7030A0"/>
                          </a:solidFill>
                          <a:effectLst/>
                        </a:rPr>
                        <a:t>WEBUI029</a:t>
                      </a:r>
                      <a:endParaRPr lang="zh-CN" sz="1600" u="sng" kern="100" dirty="0">
                        <a:solidFill>
                          <a:srgbClr val="7030A0"/>
                        </a:solidFill>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152518635"/>
                  </a:ext>
                </a:extLst>
              </a:tr>
            </a:tbl>
          </a:graphicData>
        </a:graphic>
      </p:graphicFrame>
    </p:spTree>
    <p:extLst>
      <p:ext uri="{BB962C8B-B14F-4D97-AF65-F5344CB8AC3E}">
        <p14:creationId xmlns:p14="http://schemas.microsoft.com/office/powerpoint/2010/main" val="361602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测试用例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用户拉黑</a:t>
            </a:r>
            <a:r>
              <a:rPr lang="en-US" altLang="zh-CN" sz="1600" b="1" dirty="0" smtClean="0">
                <a:solidFill>
                  <a:prstClr val="black"/>
                </a:solidFill>
                <a:latin typeface="微软雅黑" panose="020B0503020204020204" pitchFamily="34" charset="-122"/>
                <a:ea typeface="微软雅黑" panose="020B0503020204020204" pitchFamily="34" charset="-122"/>
              </a:rPr>
              <a:t>[7]</a:t>
            </a:r>
            <a:endParaRPr lang="zh-CN" altLang="en-US" sz="1600"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2073284" y="669463"/>
            <a:ext cx="7578808" cy="2886537"/>
            <a:chOff x="2073284" y="669462"/>
            <a:chExt cx="7578808" cy="2886537"/>
          </a:xfrm>
        </p:grpSpPr>
        <p:pic>
          <p:nvPicPr>
            <p:cNvPr id="3" name="图片 2"/>
            <p:cNvPicPr>
              <a:picLocks noChangeAspect="1"/>
            </p:cNvPicPr>
            <p:nvPr/>
          </p:nvPicPr>
          <p:blipFill>
            <a:blip r:embed="rId3"/>
            <a:stretch>
              <a:fillRect/>
            </a:stretch>
          </p:blipFill>
          <p:spPr>
            <a:xfrm>
              <a:off x="2073284" y="669462"/>
              <a:ext cx="7578808" cy="2886537"/>
            </a:xfrm>
            <a:prstGeom prst="rect">
              <a:avLst/>
            </a:prstGeom>
            <a:ln>
              <a:solidFill>
                <a:schemeClr val="tx1"/>
              </a:solidFill>
            </a:ln>
          </p:spPr>
        </p:pic>
        <p:sp>
          <p:nvSpPr>
            <p:cNvPr id="4" name="矩形 3"/>
            <p:cNvSpPr/>
            <p:nvPr/>
          </p:nvSpPr>
          <p:spPr>
            <a:xfrm>
              <a:off x="3605891" y="2635403"/>
              <a:ext cx="2373993" cy="5650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50230" y="1365432"/>
              <a:ext cx="914400" cy="914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057400" y="3718149"/>
            <a:ext cx="7652657" cy="2936175"/>
            <a:chOff x="2057400" y="3718148"/>
            <a:chExt cx="7652657" cy="2936175"/>
          </a:xfrm>
        </p:grpSpPr>
        <p:pic>
          <p:nvPicPr>
            <p:cNvPr id="2" name="图片 1"/>
            <p:cNvPicPr>
              <a:picLocks noChangeAspect="1"/>
            </p:cNvPicPr>
            <p:nvPr/>
          </p:nvPicPr>
          <p:blipFill>
            <a:blip r:embed="rId4"/>
            <a:stretch>
              <a:fillRect/>
            </a:stretch>
          </p:blipFill>
          <p:spPr>
            <a:xfrm>
              <a:off x="2057400" y="3718148"/>
              <a:ext cx="7652657" cy="2936175"/>
            </a:xfrm>
            <a:prstGeom prst="rect">
              <a:avLst/>
            </a:prstGeom>
            <a:ln>
              <a:solidFill>
                <a:schemeClr val="tx1"/>
              </a:solidFill>
            </a:ln>
          </p:spPr>
        </p:pic>
        <p:sp>
          <p:nvSpPr>
            <p:cNvPr id="22" name="矩形 21"/>
            <p:cNvSpPr/>
            <p:nvPr/>
          </p:nvSpPr>
          <p:spPr>
            <a:xfrm>
              <a:off x="3605890" y="5705553"/>
              <a:ext cx="2373993" cy="5650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50230" y="4407408"/>
              <a:ext cx="914400" cy="914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9207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73751" y="254132"/>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需求可行性分析</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08</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6760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PowerPoint 演示文稿"/>
</p:tagLst>
</file>

<file path=ppt/theme/theme1.xml><?xml version="1.0" encoding="utf-8"?>
<a:theme xmlns:a="http://schemas.openxmlformats.org/drawingml/2006/main" name="www.99ppt.com​​">
  <a:themeElements>
    <a:clrScheme name="自定义 971">
      <a:dk1>
        <a:sysClr val="windowText" lastClr="000000"/>
      </a:dk1>
      <a:lt1>
        <a:sysClr val="window" lastClr="FFFFFF"/>
      </a:lt1>
      <a:dk2>
        <a:srgbClr val="44546A"/>
      </a:dk2>
      <a:lt2>
        <a:srgbClr val="E7E6E6"/>
      </a:lt2>
      <a:accent1>
        <a:srgbClr val="45BD8F"/>
      </a:accent1>
      <a:accent2>
        <a:srgbClr val="277B76"/>
      </a:accent2>
      <a:accent3>
        <a:srgbClr val="45BD8F"/>
      </a:accent3>
      <a:accent4>
        <a:srgbClr val="277B76"/>
      </a:accent4>
      <a:accent5>
        <a:srgbClr val="45BD8F"/>
      </a:accent5>
      <a:accent6>
        <a:srgbClr val="277B76"/>
      </a:accent6>
      <a:hlink>
        <a:srgbClr val="0563C1"/>
      </a:hlink>
      <a:folHlink>
        <a:srgbClr val="954F72"/>
      </a:folHlink>
    </a:clrScheme>
    <a:fontScheme name="qvejljzw">
      <a:majorFont>
        <a:latin typeface="+mn-lt"/>
        <a:ea typeface="+mn-ea"/>
        <a:cs typeface="Arial"/>
      </a:majorFont>
      <a:minorFont>
        <a:latin typeface="+mn-lt"/>
        <a:ea typeface="+mn-ea"/>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www.v5ppt.com</Template>
  <TotalTime>1897</TotalTime>
  <Words>5578</Words>
  <Application>Microsoft Office PowerPoint</Application>
  <PresentationFormat>宽屏</PresentationFormat>
  <Paragraphs>973</Paragraphs>
  <Slides>158</Slides>
  <Notes>158</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158</vt:i4>
      </vt:variant>
    </vt:vector>
  </HeadingPairs>
  <TitlesOfParts>
    <vt:vector size="171" baseType="lpstr">
      <vt:lpstr>FZHei-B01S</vt:lpstr>
      <vt:lpstr>等线</vt:lpstr>
      <vt:lpstr>方正正中黑简体</vt:lpstr>
      <vt:lpstr>宋体</vt:lpstr>
      <vt:lpstr>微软雅黑</vt:lpstr>
      <vt:lpstr>Arial</vt:lpstr>
      <vt:lpstr>Calibri</vt:lpstr>
      <vt:lpstr>Cambria</vt:lpstr>
      <vt:lpstr>Century Gothic</vt:lpstr>
      <vt:lpstr>Consolas</vt:lpstr>
      <vt:lpstr>Segoe UI Light</vt:lpstr>
      <vt:lpstr>Times New Roman</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www.v5ppt.com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www.v5ppt.com</dc:title>
  <dc:subject>www.v5ppt.com</dc:subject>
  <dc:creator>www.v5ppt.com</dc:creator>
  <cp:keywords>更多精品文档，请访问www.v5ppt.com</cp:keywords>
  <dc:description>更多精品文档，请访问www.v5ppt.com</dc:description>
  <cp:lastModifiedBy>Jonesnow</cp:lastModifiedBy>
  <cp:revision>101</cp:revision>
  <dcterms:created xsi:type="dcterms:W3CDTF">2018-08-08T09:06:02Z</dcterms:created>
  <dcterms:modified xsi:type="dcterms:W3CDTF">2019-01-22T05:18:32Z</dcterms:modified>
  <cp:category>www.v5ppt.com</cp:category>
</cp:coreProperties>
</file>